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6" r:id="rId2"/>
    <p:sldId id="310" r:id="rId3"/>
    <p:sldId id="325" r:id="rId4"/>
    <p:sldId id="326" r:id="rId5"/>
    <p:sldId id="327" r:id="rId6"/>
    <p:sldId id="328" r:id="rId7"/>
    <p:sldId id="329" r:id="rId8"/>
    <p:sldId id="330" r:id="rId9"/>
    <p:sldId id="331" r:id="rId10"/>
    <p:sldId id="332" r:id="rId11"/>
    <p:sldId id="333" r:id="rId12"/>
    <p:sldId id="334" r:id="rId13"/>
    <p:sldId id="335" r:id="rId14"/>
    <p:sldId id="336" r:id="rId15"/>
    <p:sldId id="337" r:id="rId16"/>
    <p:sldId id="338" r:id="rId17"/>
    <p:sldId id="324" r:id="rId18"/>
  </p:sldIdLst>
  <p:sldSz cx="4610100" cy="3460750"/>
  <p:notesSz cx="4610100" cy="34607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6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386" autoAdjust="0"/>
    <p:restoredTop sz="90544" autoAdjust="0"/>
  </p:normalViewPr>
  <p:slideViewPr>
    <p:cSldViewPr>
      <p:cViewPr varScale="1">
        <p:scale>
          <a:sx n="228" d="100"/>
          <a:sy n="228" d="100"/>
        </p:scale>
        <p:origin x="2216" y="176"/>
      </p:cViewPr>
      <p:guideLst>
        <p:guide orient="horz" pos="2880"/>
        <p:guide pos="2160"/>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1997075" cy="1730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2611438" y="0"/>
            <a:ext cx="1997075" cy="173038"/>
          </a:xfrm>
          <a:prstGeom prst="rect">
            <a:avLst/>
          </a:prstGeom>
        </p:spPr>
        <p:txBody>
          <a:bodyPr vert="horz" lIns="91440" tIns="45720" rIns="91440" bIns="45720" rtlCol="0"/>
          <a:lstStyle>
            <a:lvl1pPr algn="r">
              <a:defRPr sz="1200"/>
            </a:lvl1pPr>
          </a:lstStyle>
          <a:p>
            <a:fld id="{047A0639-F41F-194D-8D63-92B9B52C827A}" type="datetimeFigureOut">
              <a:rPr lang="en-US" smtClean="0"/>
              <a:t>8/3/23</a:t>
            </a:fld>
            <a:endParaRPr lang="en-US"/>
          </a:p>
        </p:txBody>
      </p:sp>
      <p:sp>
        <p:nvSpPr>
          <p:cNvPr id="4" name="Slide Image Placeholder 3"/>
          <p:cNvSpPr>
            <a:spLocks noGrp="1" noRot="1" noChangeAspect="1"/>
          </p:cNvSpPr>
          <p:nvPr>
            <p:ph type="sldImg" idx="2"/>
          </p:nvPr>
        </p:nvSpPr>
        <p:spPr>
          <a:xfrm>
            <a:off x="1527175" y="433388"/>
            <a:ext cx="1555750" cy="1166812"/>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460375" y="1665288"/>
            <a:ext cx="3689350" cy="136366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3287713"/>
            <a:ext cx="1997075" cy="17303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2611438" y="3287713"/>
            <a:ext cx="1997075" cy="173037"/>
          </a:xfrm>
          <a:prstGeom prst="rect">
            <a:avLst/>
          </a:prstGeom>
        </p:spPr>
        <p:txBody>
          <a:bodyPr vert="horz" lIns="91440" tIns="45720" rIns="91440" bIns="45720" rtlCol="0" anchor="b"/>
          <a:lstStyle>
            <a:lvl1pPr algn="r">
              <a:defRPr sz="1200"/>
            </a:lvl1pPr>
          </a:lstStyle>
          <a:p>
            <a:fld id="{001163C8-9554-AB42-A8BD-5C0B7CD03E1B}" type="slidenum">
              <a:rPr lang="en-US" smtClean="0"/>
              <a:t>‹#›</a:t>
            </a:fld>
            <a:endParaRPr lang="en-US"/>
          </a:p>
        </p:txBody>
      </p:sp>
    </p:spTree>
    <p:extLst>
      <p:ext uri="{BB962C8B-B14F-4D97-AF65-F5344CB8AC3E}">
        <p14:creationId xmlns:p14="http://schemas.microsoft.com/office/powerpoint/2010/main" val="1898509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1163C8-9554-AB42-A8BD-5C0B7CD03E1B}" type="slidenum">
              <a:rPr lang="en-US" smtClean="0"/>
              <a:t>1</a:t>
            </a:fld>
            <a:endParaRPr lang="en-US"/>
          </a:p>
        </p:txBody>
      </p:sp>
    </p:spTree>
    <p:extLst>
      <p:ext uri="{BB962C8B-B14F-4D97-AF65-F5344CB8AC3E}">
        <p14:creationId xmlns:p14="http://schemas.microsoft.com/office/powerpoint/2010/main" val="13959797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001163C8-9554-AB42-A8BD-5C0B7CD03E1B}" type="slidenum">
              <a:rPr lang="en-US" smtClean="0"/>
              <a:t>2</a:t>
            </a:fld>
            <a:endParaRPr lang="en-US"/>
          </a:p>
        </p:txBody>
      </p:sp>
    </p:spTree>
    <p:extLst>
      <p:ext uri="{BB962C8B-B14F-4D97-AF65-F5344CB8AC3E}">
        <p14:creationId xmlns:p14="http://schemas.microsoft.com/office/powerpoint/2010/main" val="21964415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10889" y="64579"/>
            <a:ext cx="4388320" cy="207645"/>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691515" y="1938020"/>
            <a:ext cx="3227070" cy="86518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8/3/23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200" b="1" i="0">
                <a:solidFill>
                  <a:srgbClr val="FAFAFA"/>
                </a:solidFill>
                <a:latin typeface="Gill Sans MT"/>
                <a:cs typeface="Gill Sans MT"/>
              </a:defRPr>
            </a:lvl1pPr>
          </a:lstStyle>
          <a:p>
            <a:endParaRPr/>
          </a:p>
        </p:txBody>
      </p:sp>
      <p:sp>
        <p:nvSpPr>
          <p:cNvPr id="3" name="Holder 3"/>
          <p:cNvSpPr>
            <a:spLocks noGrp="1"/>
          </p:cNvSpPr>
          <p:nvPr>
            <p:ph type="body" idx="1"/>
          </p:nvPr>
        </p:nvSpPr>
        <p:spPr/>
        <p:txBody>
          <a:bodyPr lIns="0" tIns="0" rIns="0" bIns="0"/>
          <a:lstStyle>
            <a:lvl1pPr>
              <a:defRPr sz="1000" b="0" i="0">
                <a:solidFill>
                  <a:srgbClr val="23373B"/>
                </a:solidFill>
                <a:latin typeface="Tahoma"/>
                <a:cs typeface="Tahom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8/3/23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200" b="1" i="0">
                <a:solidFill>
                  <a:srgbClr val="FAFAFA"/>
                </a:solidFill>
                <a:latin typeface="Gill Sans MT"/>
                <a:cs typeface="Gill Sans MT"/>
              </a:defRPr>
            </a:lvl1pPr>
          </a:lstStyle>
          <a:p>
            <a:endParaRPr/>
          </a:p>
        </p:txBody>
      </p:sp>
      <p:sp>
        <p:nvSpPr>
          <p:cNvPr id="3" name="Holder 3"/>
          <p:cNvSpPr>
            <a:spLocks noGrp="1"/>
          </p:cNvSpPr>
          <p:nvPr>
            <p:ph sz="half" idx="2"/>
          </p:nvPr>
        </p:nvSpPr>
        <p:spPr>
          <a:xfrm>
            <a:off x="230505" y="795972"/>
            <a:ext cx="2005393" cy="2284095"/>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2374201" y="795972"/>
            <a:ext cx="2005393" cy="2284095"/>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8/3/23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200" b="1" i="0">
                <a:solidFill>
                  <a:srgbClr val="FAFAFA"/>
                </a:solidFill>
                <a:latin typeface="Gill Sans MT"/>
                <a:cs typeface="Gill Sans MT"/>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8/3/23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8/3/23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352700"/>
            <a:ext cx="4608195" cy="3103880"/>
          </a:xfrm>
          <a:custGeom>
            <a:avLst/>
            <a:gdLst/>
            <a:ahLst/>
            <a:cxnLst/>
            <a:rect l="l" t="t" r="r" b="b"/>
            <a:pathLst>
              <a:path w="4608195" h="3103879">
                <a:moveTo>
                  <a:pt x="0" y="3103301"/>
                </a:moveTo>
                <a:lnTo>
                  <a:pt x="4608000" y="3103301"/>
                </a:lnTo>
                <a:lnTo>
                  <a:pt x="4608000" y="0"/>
                </a:lnTo>
                <a:lnTo>
                  <a:pt x="0" y="0"/>
                </a:lnTo>
                <a:lnTo>
                  <a:pt x="0" y="3103301"/>
                </a:lnTo>
                <a:close/>
              </a:path>
            </a:pathLst>
          </a:custGeom>
          <a:solidFill>
            <a:srgbClr val="FAFAFA"/>
          </a:solidFill>
        </p:spPr>
        <p:txBody>
          <a:bodyPr wrap="square" lIns="0" tIns="0" rIns="0" bIns="0" rtlCol="0"/>
          <a:lstStyle/>
          <a:p>
            <a:endParaRPr/>
          </a:p>
        </p:txBody>
      </p:sp>
      <p:sp>
        <p:nvSpPr>
          <p:cNvPr id="17" name="bg object 17"/>
          <p:cNvSpPr/>
          <p:nvPr/>
        </p:nvSpPr>
        <p:spPr>
          <a:xfrm>
            <a:off x="0" y="0"/>
            <a:ext cx="4608195" cy="353060"/>
          </a:xfrm>
          <a:custGeom>
            <a:avLst/>
            <a:gdLst/>
            <a:ahLst/>
            <a:cxnLst/>
            <a:rect l="l" t="t" r="r" b="b"/>
            <a:pathLst>
              <a:path w="4608195" h="353060">
                <a:moveTo>
                  <a:pt x="4608000" y="0"/>
                </a:moveTo>
                <a:lnTo>
                  <a:pt x="0" y="0"/>
                </a:lnTo>
                <a:lnTo>
                  <a:pt x="0" y="352700"/>
                </a:lnTo>
                <a:lnTo>
                  <a:pt x="4608000" y="352700"/>
                </a:lnTo>
                <a:lnTo>
                  <a:pt x="4608000" y="0"/>
                </a:lnTo>
                <a:close/>
              </a:path>
            </a:pathLst>
          </a:custGeom>
          <a:solidFill>
            <a:srgbClr val="23373B"/>
          </a:solidFill>
        </p:spPr>
        <p:txBody>
          <a:bodyPr wrap="square" lIns="0" tIns="0" rIns="0" bIns="0" rtlCol="0"/>
          <a:lstStyle/>
          <a:p>
            <a:endParaRPr/>
          </a:p>
        </p:txBody>
      </p:sp>
      <p:sp>
        <p:nvSpPr>
          <p:cNvPr id="2" name="Holder 2"/>
          <p:cNvSpPr>
            <a:spLocks noGrp="1"/>
          </p:cNvSpPr>
          <p:nvPr>
            <p:ph type="title"/>
          </p:nvPr>
        </p:nvSpPr>
        <p:spPr>
          <a:xfrm>
            <a:off x="110889" y="64579"/>
            <a:ext cx="4388320" cy="207645"/>
          </a:xfrm>
          <a:prstGeom prst="rect">
            <a:avLst/>
          </a:prstGeom>
        </p:spPr>
        <p:txBody>
          <a:bodyPr wrap="square" lIns="0" tIns="0" rIns="0" bIns="0">
            <a:spAutoFit/>
          </a:bodyPr>
          <a:lstStyle>
            <a:lvl1pPr>
              <a:defRPr sz="1200" b="1" i="0">
                <a:solidFill>
                  <a:srgbClr val="FAFAFA"/>
                </a:solidFill>
                <a:latin typeface="Gill Sans MT"/>
                <a:cs typeface="Gill Sans MT"/>
              </a:defRPr>
            </a:lvl1pPr>
          </a:lstStyle>
          <a:p>
            <a:endParaRPr/>
          </a:p>
        </p:txBody>
      </p:sp>
      <p:sp>
        <p:nvSpPr>
          <p:cNvPr id="3" name="Holder 3"/>
          <p:cNvSpPr>
            <a:spLocks noGrp="1"/>
          </p:cNvSpPr>
          <p:nvPr>
            <p:ph type="body" idx="1"/>
          </p:nvPr>
        </p:nvSpPr>
        <p:spPr>
          <a:xfrm>
            <a:off x="353193" y="1219571"/>
            <a:ext cx="3903712" cy="1111250"/>
          </a:xfrm>
          <a:prstGeom prst="rect">
            <a:avLst/>
          </a:prstGeom>
        </p:spPr>
        <p:txBody>
          <a:bodyPr wrap="square" lIns="0" tIns="0" rIns="0" bIns="0">
            <a:spAutoFit/>
          </a:bodyPr>
          <a:lstStyle>
            <a:lvl1pPr>
              <a:defRPr sz="1000" b="0" i="0">
                <a:solidFill>
                  <a:srgbClr val="23373B"/>
                </a:solidFill>
                <a:latin typeface="Tahoma"/>
                <a:cs typeface="Tahoma"/>
              </a:defRPr>
            </a:lvl1pPr>
          </a:lstStyle>
          <a:p>
            <a:endParaRPr/>
          </a:p>
        </p:txBody>
      </p:sp>
      <p:sp>
        <p:nvSpPr>
          <p:cNvPr id="4" name="Holder 4"/>
          <p:cNvSpPr>
            <a:spLocks noGrp="1"/>
          </p:cNvSpPr>
          <p:nvPr>
            <p:ph type="ftr" sz="quarter" idx="5"/>
          </p:nvPr>
        </p:nvSpPr>
        <p:spPr>
          <a:xfrm>
            <a:off x="1567434" y="3218497"/>
            <a:ext cx="1475232" cy="173037"/>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230505" y="3218497"/>
            <a:ext cx="1060323" cy="173037"/>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8/3/23</a:t>
            </a:fld>
            <a:endParaRPr lang="en-US"/>
          </a:p>
        </p:txBody>
      </p:sp>
      <p:sp>
        <p:nvSpPr>
          <p:cNvPr id="6" name="Holder 6"/>
          <p:cNvSpPr>
            <a:spLocks noGrp="1"/>
          </p:cNvSpPr>
          <p:nvPr>
            <p:ph type="sldNum" sz="quarter" idx="7"/>
          </p:nvPr>
        </p:nvSpPr>
        <p:spPr>
          <a:xfrm>
            <a:off x="3319272" y="3218497"/>
            <a:ext cx="1060323" cy="173037"/>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yanfeizh@marshall.usc.edu"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carc.usc.edu/user-information/user-guides/hpc-basics/discovery-resources"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carc.usc.edu/user-information/user-guides/hpc-basics/getting-started-discovery" TargetMode="External"/><Relationship Id="rId7" Type="http://schemas.openxmlformats.org/officeDocument/2006/relationships/hyperlink" Target="https://vim.rtorr.com/" TargetMode="Externa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hyperlink" Target="https://www.git-tower.com/blog/git-cheat-sheet" TargetMode="External"/><Relationship Id="rId5" Type="http://schemas.openxmlformats.org/officeDocument/2006/relationships/hyperlink" Target="https://phoenixnap.com/kb/wp-content/uploads/2021/11/linux-commands-cheat-pdf" TargetMode="External"/><Relationship Id="rId4" Type="http://schemas.openxmlformats.org/officeDocument/2006/relationships/hyperlink" Target="https://slurm.schedmd.com/quickstart.html"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www.carc.usc.edu/services/hpc"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46" y="-22225"/>
            <a:ext cx="4608195" cy="3482975"/>
          </a:xfrm>
          <a:custGeom>
            <a:avLst/>
            <a:gdLst/>
            <a:ahLst/>
            <a:cxnLst/>
            <a:rect l="l" t="t" r="r" b="b"/>
            <a:pathLst>
              <a:path w="4608195" h="3456304">
                <a:moveTo>
                  <a:pt x="4608000" y="0"/>
                </a:moveTo>
                <a:lnTo>
                  <a:pt x="0" y="0"/>
                </a:lnTo>
                <a:lnTo>
                  <a:pt x="0" y="3456001"/>
                </a:lnTo>
                <a:lnTo>
                  <a:pt x="4608000" y="3456001"/>
                </a:lnTo>
                <a:lnTo>
                  <a:pt x="4608000" y="0"/>
                </a:lnTo>
                <a:close/>
              </a:path>
            </a:pathLst>
          </a:custGeom>
          <a:solidFill>
            <a:srgbClr val="FAFAFA"/>
          </a:solidFill>
        </p:spPr>
        <p:txBody>
          <a:bodyPr wrap="square" lIns="0" tIns="0" rIns="0" bIns="0" rtlCol="0"/>
          <a:lstStyle/>
          <a:p>
            <a:endParaRPr/>
          </a:p>
        </p:txBody>
      </p:sp>
      <p:sp>
        <p:nvSpPr>
          <p:cNvPr id="3" name="object 3"/>
          <p:cNvSpPr txBox="1">
            <a:spLocks noGrp="1"/>
          </p:cNvSpPr>
          <p:nvPr>
            <p:ph type="title"/>
          </p:nvPr>
        </p:nvSpPr>
        <p:spPr>
          <a:xfrm>
            <a:off x="476250" y="1196975"/>
            <a:ext cx="3666490" cy="1576201"/>
          </a:xfrm>
          <a:prstGeom prst="rect">
            <a:avLst/>
          </a:prstGeom>
        </p:spPr>
        <p:txBody>
          <a:bodyPr vert="horz" wrap="square" lIns="0" tIns="11430" rIns="0" bIns="0" rtlCol="0">
            <a:spAutoFit/>
          </a:bodyPr>
          <a:lstStyle/>
          <a:p>
            <a:pPr marL="12700" marR="5080" algn="ctr">
              <a:lnSpc>
                <a:spcPct val="122800"/>
              </a:lnSpc>
              <a:spcBef>
                <a:spcPts val="90"/>
              </a:spcBef>
            </a:pPr>
            <a:r>
              <a:rPr lang="en-US" altLang="zh-CN" sz="1400" spc="-5" dirty="0">
                <a:solidFill>
                  <a:srgbClr val="23373B"/>
                </a:solidFill>
                <a:latin typeface="Arial"/>
                <a:cs typeface="Arial"/>
              </a:rPr>
              <a:t>Tutorial</a:t>
            </a:r>
            <a:r>
              <a:rPr lang="zh-CN" altLang="en-US" sz="1400" spc="-5" dirty="0">
                <a:solidFill>
                  <a:srgbClr val="23373B"/>
                </a:solidFill>
                <a:latin typeface="Arial"/>
                <a:cs typeface="Arial"/>
              </a:rPr>
              <a:t> </a:t>
            </a:r>
            <a:r>
              <a:rPr lang="en-US" altLang="zh-CN" sz="1400" spc="-5" dirty="0">
                <a:solidFill>
                  <a:srgbClr val="23373B"/>
                </a:solidFill>
                <a:latin typeface="Arial"/>
                <a:cs typeface="Arial"/>
              </a:rPr>
              <a:t>8</a:t>
            </a:r>
            <a:r>
              <a:rPr lang="zh-CN" altLang="en-US" sz="1400" spc="-5" dirty="0">
                <a:solidFill>
                  <a:srgbClr val="23373B"/>
                </a:solidFill>
                <a:latin typeface="Arial"/>
                <a:cs typeface="Arial"/>
              </a:rPr>
              <a:t> </a:t>
            </a:r>
            <a:r>
              <a:rPr lang="en-US" altLang="zh-CN" sz="1400" spc="-5" dirty="0">
                <a:solidFill>
                  <a:srgbClr val="23373B"/>
                </a:solidFill>
                <a:latin typeface="Arial"/>
                <a:cs typeface="Arial"/>
              </a:rPr>
              <a:t>–</a:t>
            </a:r>
            <a:r>
              <a:rPr lang="zh-CN" altLang="en-US" sz="1400" spc="-5" dirty="0">
                <a:solidFill>
                  <a:srgbClr val="23373B"/>
                </a:solidFill>
                <a:latin typeface="Arial"/>
                <a:cs typeface="Arial"/>
              </a:rPr>
              <a:t> </a:t>
            </a:r>
            <a:r>
              <a:rPr lang="en-US" altLang="zh-CN" sz="1400" spc="-5" dirty="0">
                <a:solidFill>
                  <a:srgbClr val="23373B"/>
                </a:solidFill>
                <a:latin typeface="Arial"/>
                <a:cs typeface="Arial"/>
              </a:rPr>
              <a:t>High</a:t>
            </a:r>
            <a:r>
              <a:rPr lang="zh-CN" altLang="en-US" sz="1400" spc="-5" dirty="0">
                <a:solidFill>
                  <a:srgbClr val="23373B"/>
                </a:solidFill>
                <a:latin typeface="Arial"/>
                <a:cs typeface="Arial"/>
              </a:rPr>
              <a:t> </a:t>
            </a:r>
            <a:r>
              <a:rPr lang="en-US" altLang="zh-CN" sz="1400" spc="-5" dirty="0">
                <a:solidFill>
                  <a:srgbClr val="23373B"/>
                </a:solidFill>
                <a:latin typeface="Arial"/>
                <a:cs typeface="Arial"/>
              </a:rPr>
              <a:t>Performance</a:t>
            </a:r>
            <a:r>
              <a:rPr lang="zh-CN" altLang="en-US" sz="1400" spc="-5" dirty="0">
                <a:solidFill>
                  <a:srgbClr val="23373B"/>
                </a:solidFill>
                <a:latin typeface="Arial"/>
                <a:cs typeface="Arial"/>
              </a:rPr>
              <a:t> </a:t>
            </a:r>
            <a:r>
              <a:rPr lang="en-US" altLang="zh-CN" sz="1400" spc="-5" dirty="0">
                <a:solidFill>
                  <a:srgbClr val="23373B"/>
                </a:solidFill>
                <a:latin typeface="Arial"/>
                <a:cs typeface="Arial"/>
              </a:rPr>
              <a:t>Computing,</a:t>
            </a:r>
            <a:r>
              <a:rPr lang="zh-CN" altLang="en-US" sz="1400" spc="-5" dirty="0">
                <a:solidFill>
                  <a:srgbClr val="23373B"/>
                </a:solidFill>
                <a:latin typeface="Arial"/>
                <a:cs typeface="Arial"/>
              </a:rPr>
              <a:t> </a:t>
            </a:r>
            <a:r>
              <a:rPr lang="en-US" altLang="zh-CN" sz="1400" spc="-5" dirty="0">
                <a:solidFill>
                  <a:srgbClr val="23373B"/>
                </a:solidFill>
                <a:latin typeface="Arial"/>
                <a:cs typeface="Arial"/>
              </a:rPr>
              <a:t>Command</a:t>
            </a:r>
            <a:r>
              <a:rPr lang="zh-CN" altLang="en-US" sz="1400" spc="-5" dirty="0">
                <a:solidFill>
                  <a:srgbClr val="23373B"/>
                </a:solidFill>
                <a:latin typeface="Arial"/>
                <a:cs typeface="Arial"/>
              </a:rPr>
              <a:t> </a:t>
            </a:r>
            <a:r>
              <a:rPr lang="en-US" altLang="zh-CN" sz="1400" spc="-5" dirty="0">
                <a:solidFill>
                  <a:srgbClr val="23373B"/>
                </a:solidFill>
                <a:latin typeface="Arial"/>
                <a:cs typeface="Arial"/>
              </a:rPr>
              <a:t>Line,</a:t>
            </a:r>
            <a:r>
              <a:rPr lang="zh-CN" altLang="en-US" sz="1400" spc="-5" dirty="0">
                <a:solidFill>
                  <a:srgbClr val="23373B"/>
                </a:solidFill>
                <a:latin typeface="Arial"/>
                <a:cs typeface="Arial"/>
              </a:rPr>
              <a:t> </a:t>
            </a:r>
            <a:r>
              <a:rPr lang="en-US" altLang="zh-CN" sz="1400" spc="-5" dirty="0">
                <a:solidFill>
                  <a:srgbClr val="23373B"/>
                </a:solidFill>
                <a:latin typeface="Arial"/>
                <a:cs typeface="Arial"/>
              </a:rPr>
              <a:t>and</a:t>
            </a:r>
            <a:r>
              <a:rPr lang="zh-CN" altLang="en-US" sz="1400" spc="-5" dirty="0">
                <a:solidFill>
                  <a:srgbClr val="23373B"/>
                </a:solidFill>
                <a:latin typeface="Arial"/>
                <a:cs typeface="Arial"/>
              </a:rPr>
              <a:t> </a:t>
            </a:r>
            <a:r>
              <a:rPr lang="en-US" altLang="zh-CN" sz="1400" spc="-5" dirty="0">
                <a:solidFill>
                  <a:srgbClr val="23373B"/>
                </a:solidFill>
                <a:latin typeface="Arial"/>
                <a:cs typeface="Arial"/>
              </a:rPr>
              <a:t>SLURM</a:t>
            </a:r>
            <a:br>
              <a:rPr lang="en-US" altLang="zh-CN" sz="1400" spc="-5" dirty="0">
                <a:solidFill>
                  <a:srgbClr val="23373B"/>
                </a:solidFill>
                <a:latin typeface="Arial"/>
                <a:cs typeface="Arial"/>
              </a:rPr>
            </a:br>
            <a:br>
              <a:rPr lang="en-US" altLang="zh-CN" sz="1400" spc="-5" dirty="0">
                <a:solidFill>
                  <a:srgbClr val="23373B"/>
                </a:solidFill>
                <a:latin typeface="Arial"/>
                <a:cs typeface="Arial"/>
              </a:rPr>
            </a:br>
            <a:br>
              <a:rPr lang="en-US" altLang="zh-CN" sz="1400" spc="-5" dirty="0">
                <a:solidFill>
                  <a:srgbClr val="23373B"/>
                </a:solidFill>
                <a:latin typeface="Arial"/>
                <a:cs typeface="Arial"/>
              </a:rPr>
            </a:br>
            <a:br>
              <a:rPr lang="en-US" altLang="zh-CN" sz="1400" spc="-5" dirty="0">
                <a:solidFill>
                  <a:srgbClr val="23373B"/>
                </a:solidFill>
                <a:latin typeface="Arial"/>
                <a:cs typeface="Arial"/>
              </a:rPr>
            </a:br>
            <a:endParaRPr sz="1400" dirty="0">
              <a:latin typeface="Arial"/>
              <a:cs typeface="Arial"/>
            </a:endParaRPr>
          </a:p>
        </p:txBody>
      </p:sp>
      <p:sp>
        <p:nvSpPr>
          <p:cNvPr id="5" name="object 5"/>
          <p:cNvSpPr/>
          <p:nvPr/>
        </p:nvSpPr>
        <p:spPr>
          <a:xfrm>
            <a:off x="360000" y="1895248"/>
            <a:ext cx="3888104" cy="5080"/>
          </a:xfrm>
          <a:custGeom>
            <a:avLst/>
            <a:gdLst/>
            <a:ahLst/>
            <a:cxnLst/>
            <a:rect l="l" t="t" r="r" b="b"/>
            <a:pathLst>
              <a:path w="3888104" h="5080">
                <a:moveTo>
                  <a:pt x="0" y="5060"/>
                </a:moveTo>
                <a:lnTo>
                  <a:pt x="0" y="0"/>
                </a:lnTo>
                <a:lnTo>
                  <a:pt x="3888050" y="0"/>
                </a:lnTo>
                <a:lnTo>
                  <a:pt x="3888050" y="5060"/>
                </a:lnTo>
                <a:lnTo>
                  <a:pt x="0" y="5060"/>
                </a:lnTo>
                <a:close/>
              </a:path>
            </a:pathLst>
          </a:custGeom>
          <a:solidFill>
            <a:srgbClr val="EB811B"/>
          </a:solidFill>
        </p:spPr>
        <p:txBody>
          <a:bodyPr wrap="square" lIns="0" tIns="0" rIns="0" bIns="0" rtlCol="0"/>
          <a:lstStyle/>
          <a:p>
            <a:endParaRPr/>
          </a:p>
        </p:txBody>
      </p:sp>
      <p:sp>
        <p:nvSpPr>
          <p:cNvPr id="6" name="TextBox 5">
            <a:extLst>
              <a:ext uri="{FF2B5EF4-FFF2-40B4-BE49-F238E27FC236}">
                <a16:creationId xmlns:a16="http://schemas.microsoft.com/office/drawing/2014/main" id="{917DC201-156C-3303-07E3-C488D3B5BF15}"/>
              </a:ext>
            </a:extLst>
          </p:cNvPr>
          <p:cNvSpPr txBox="1"/>
          <p:nvPr/>
        </p:nvSpPr>
        <p:spPr>
          <a:xfrm>
            <a:off x="95250" y="3178175"/>
            <a:ext cx="4733693" cy="246221"/>
          </a:xfrm>
          <a:prstGeom prst="rect">
            <a:avLst/>
          </a:prstGeom>
          <a:noFill/>
        </p:spPr>
        <p:txBody>
          <a:bodyPr wrap="square">
            <a:spAutoFit/>
          </a:bodyPr>
          <a:lstStyle/>
          <a:p>
            <a:r>
              <a:rPr lang="en-US" sz="500" b="0" i="0" dirty="0">
                <a:effectLst/>
                <a:latin typeface="-apple-system"/>
              </a:rPr>
              <a:t>This </a:t>
            </a:r>
            <a:r>
              <a:rPr lang="en-US" altLang="zh-CN" sz="500" b="0" i="0" dirty="0">
                <a:effectLst/>
                <a:latin typeface="-apple-system"/>
              </a:rPr>
              <a:t>tutorial</a:t>
            </a:r>
            <a:r>
              <a:rPr lang="en-US" sz="500" b="0" i="0" dirty="0">
                <a:effectLst/>
                <a:latin typeface="-apple-system"/>
              </a:rPr>
              <a:t> is created to facilitate the coding tutorial sessions of the Jumpstart Summer Program 2023 @ Data Sciences and Operations Department, USC Marshall. </a:t>
            </a:r>
          </a:p>
          <a:p>
            <a:r>
              <a:rPr lang="en-US" sz="500" b="0" i="0" dirty="0">
                <a:effectLst/>
                <a:latin typeface="-apple-system"/>
              </a:rPr>
              <a:t>If you have any questions, please contact </a:t>
            </a:r>
            <a:r>
              <a:rPr lang="en-US" sz="500" b="0" i="0" dirty="0">
                <a:effectLst/>
                <a:latin typeface="-apple-system"/>
                <a:hlinkClick r:id="rId3"/>
              </a:rPr>
              <a:t>yanfeizh@marshall.usc.edu</a:t>
            </a:r>
            <a:r>
              <a:rPr lang="en-US" sz="500" b="0" i="0" dirty="0">
                <a:effectLst/>
                <a:latin typeface="-apple-system"/>
              </a:rPr>
              <a:t>.</a:t>
            </a:r>
            <a:r>
              <a:rPr lang="zh-CN" altLang="en-US" sz="500" b="0" i="0" dirty="0">
                <a:effectLst/>
                <a:latin typeface="-apple-system"/>
              </a:rPr>
              <a:t> </a:t>
            </a:r>
            <a:endParaRPr lang="en-US" sz="5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BF63A11-FC07-6620-9C34-84A5E7749D2A}"/>
              </a:ext>
            </a:extLst>
          </p:cNvPr>
          <p:cNvSpPr txBox="1">
            <a:spLocks/>
          </p:cNvSpPr>
          <p:nvPr/>
        </p:nvSpPr>
        <p:spPr>
          <a:xfrm>
            <a:off x="110889" y="64579"/>
            <a:ext cx="4388320" cy="184666"/>
          </a:xfrm>
          <a:prstGeom prst="rect">
            <a:avLst/>
          </a:prstGeom>
        </p:spPr>
        <p:txBody>
          <a:bodyPr wrap="square" lIns="0" tIns="0" rIns="0" bIns="0">
            <a:spAutoFit/>
          </a:bodyPr>
          <a:lstStyle>
            <a:lvl1pPr>
              <a:defRPr sz="1200" b="1" i="0">
                <a:solidFill>
                  <a:srgbClr val="FAFAFA"/>
                </a:solidFill>
                <a:latin typeface="Gill Sans MT"/>
                <a:ea typeface="+mj-ea"/>
                <a:cs typeface="Gill Sans MT"/>
              </a:defRPr>
            </a:lvl1pPr>
          </a:lstStyle>
          <a:p>
            <a:r>
              <a:rPr lang="en-US" altLang="zh-CN" kern="0" dirty="0"/>
              <a:t>Workflow</a:t>
            </a:r>
            <a:endParaRPr lang="en-US" kern="0" dirty="0"/>
          </a:p>
        </p:txBody>
      </p:sp>
      <p:sp>
        <p:nvSpPr>
          <p:cNvPr id="2" name="TextBox 1">
            <a:extLst>
              <a:ext uri="{FF2B5EF4-FFF2-40B4-BE49-F238E27FC236}">
                <a16:creationId xmlns:a16="http://schemas.microsoft.com/office/drawing/2014/main" id="{8D92C681-2B7C-9C7D-E382-09DD0A63C876}"/>
              </a:ext>
            </a:extLst>
          </p:cNvPr>
          <p:cNvSpPr txBox="1"/>
          <p:nvPr/>
        </p:nvSpPr>
        <p:spPr>
          <a:xfrm>
            <a:off x="228600" y="680224"/>
            <a:ext cx="4057650" cy="1877437"/>
          </a:xfrm>
          <a:prstGeom prst="rect">
            <a:avLst/>
          </a:prstGeom>
          <a:noFill/>
        </p:spPr>
        <p:txBody>
          <a:bodyPr wrap="square" rtlCol="0">
            <a:spAutoFit/>
          </a:bodyPr>
          <a:lstStyle/>
          <a:p>
            <a:r>
              <a:rPr lang="en-US" altLang="zh-CN" sz="850" b="1" dirty="0">
                <a:solidFill>
                  <a:srgbClr val="C00000"/>
                </a:solidFill>
                <a:latin typeface="Source Sans Pro" panose="020B0503030403020204" pitchFamily="34" charset="0"/>
              </a:rPr>
              <a:t>4.</a:t>
            </a:r>
            <a:r>
              <a:rPr lang="zh-CN" altLang="en-US" sz="850" b="1" dirty="0">
                <a:solidFill>
                  <a:srgbClr val="C00000"/>
                </a:solidFill>
                <a:latin typeface="Source Sans Pro" panose="020B0503030403020204" pitchFamily="34" charset="0"/>
              </a:rPr>
              <a:t>       </a:t>
            </a:r>
            <a:r>
              <a:rPr lang="en-US" sz="850" b="1" dirty="0">
                <a:solidFill>
                  <a:srgbClr val="C00000"/>
                </a:solidFill>
                <a:latin typeface="Source Sans Pro" panose="020B0503030403020204" pitchFamily="34" charset="0"/>
              </a:rPr>
              <a:t>Installing and running software, establishing virtual environmen</a:t>
            </a:r>
            <a:r>
              <a:rPr lang="en-US" altLang="zh-CN" sz="850" b="1" dirty="0">
                <a:solidFill>
                  <a:srgbClr val="C00000"/>
                </a:solidFill>
                <a:latin typeface="Source Sans Pro" panose="020B0503030403020204" pitchFamily="34" charset="0"/>
              </a:rPr>
              <a:t>t</a:t>
            </a:r>
            <a:endParaRPr lang="en-US" sz="850" b="1" dirty="0">
              <a:solidFill>
                <a:srgbClr val="C00000"/>
              </a:solidFill>
              <a:latin typeface="Source Sans Pro" panose="020B0503030403020204" pitchFamily="34" charset="0"/>
            </a:endParaRPr>
          </a:p>
          <a:p>
            <a:r>
              <a:rPr lang="zh-CN" altLang="en-US" sz="850" dirty="0">
                <a:solidFill>
                  <a:schemeClr val="tx1">
                    <a:lumMod val="95000"/>
                    <a:lumOff val="5000"/>
                  </a:schemeClr>
                </a:solidFill>
                <a:latin typeface="Source Sans Pro" panose="020B0503030403020204" pitchFamily="34" charset="0"/>
              </a:rPr>
              <a:t> </a:t>
            </a:r>
            <a:endParaRPr lang="en-US" altLang="zh-CN" sz="850" dirty="0">
              <a:solidFill>
                <a:schemeClr val="tx1">
                  <a:lumMod val="95000"/>
                  <a:lumOff val="5000"/>
                </a:schemeClr>
              </a:solidFill>
              <a:latin typeface="Source Sans Pro" panose="020B0503030403020204" pitchFamily="34" charset="0"/>
            </a:endParaRPr>
          </a:p>
          <a:p>
            <a:r>
              <a:rPr lang="en-US" sz="700" dirty="0">
                <a:effectLst/>
                <a:latin typeface="LMRoman10"/>
              </a:rPr>
              <a:t>On Discovery, the CARC maintains software, compilers, and libraries using the module system. To see available software, enter </a:t>
            </a:r>
            <a:r>
              <a:rPr lang="en-US" sz="700" dirty="0">
                <a:solidFill>
                  <a:schemeClr val="accent5">
                    <a:lumMod val="75000"/>
                  </a:schemeClr>
                </a:solidFill>
                <a:effectLst/>
                <a:latin typeface="LMMono10"/>
              </a:rPr>
              <a:t>module avail</a:t>
            </a:r>
            <a:r>
              <a:rPr lang="en-US" sz="700" dirty="0">
                <a:effectLst/>
                <a:latin typeface="LMRoman10"/>
              </a:rPr>
              <a:t>, to load software, enter </a:t>
            </a:r>
            <a:r>
              <a:rPr lang="en-US" sz="700" dirty="0">
                <a:solidFill>
                  <a:schemeClr val="accent5">
                    <a:lumMod val="75000"/>
                  </a:schemeClr>
                </a:solidFill>
                <a:effectLst/>
                <a:latin typeface="LMMono10"/>
              </a:rPr>
              <a:t>module load </a:t>
            </a:r>
            <a:r>
              <a:rPr lang="en-US" altLang="zh-CN" sz="700" dirty="0">
                <a:solidFill>
                  <a:schemeClr val="accent5">
                    <a:lumMod val="75000"/>
                  </a:schemeClr>
                </a:solidFill>
                <a:effectLst/>
                <a:latin typeface="LMMono10"/>
              </a:rPr>
              <a:t>&lt;</a:t>
            </a:r>
            <a:r>
              <a:rPr lang="en-US" altLang="zh-CN" sz="700" dirty="0" err="1">
                <a:solidFill>
                  <a:schemeClr val="accent5">
                    <a:lumMod val="75000"/>
                  </a:schemeClr>
                </a:solidFill>
                <a:effectLst/>
                <a:latin typeface="LMMono10"/>
              </a:rPr>
              <a:t>software_name</a:t>
            </a:r>
            <a:r>
              <a:rPr lang="en-US" altLang="zh-CN" sz="700" dirty="0">
                <a:solidFill>
                  <a:schemeClr val="accent5">
                    <a:lumMod val="75000"/>
                  </a:schemeClr>
                </a:solidFill>
                <a:effectLst/>
                <a:latin typeface="LMMono10"/>
              </a:rPr>
              <a:t>&gt;</a:t>
            </a:r>
            <a:endParaRPr lang="en-US" sz="700" dirty="0">
              <a:solidFill>
                <a:schemeClr val="accent5">
                  <a:lumMod val="75000"/>
                </a:schemeClr>
              </a:solidFill>
              <a:effectLst/>
              <a:latin typeface="LMMono10"/>
            </a:endParaRPr>
          </a:p>
          <a:p>
            <a:endParaRPr lang="en-US" sz="700" dirty="0">
              <a:solidFill>
                <a:schemeClr val="accent5">
                  <a:lumMod val="75000"/>
                </a:schemeClr>
              </a:solidFill>
              <a:latin typeface="LMMono10"/>
            </a:endParaRPr>
          </a:p>
          <a:p>
            <a:r>
              <a:rPr lang="en-US" altLang="zh-CN" sz="800" b="1" dirty="0">
                <a:latin typeface="LMRoman10"/>
              </a:rPr>
              <a:t>Managing</a:t>
            </a:r>
            <a:r>
              <a:rPr lang="zh-CN" altLang="en-US" sz="800" b="1" dirty="0">
                <a:latin typeface="LMRoman10"/>
              </a:rPr>
              <a:t> </a:t>
            </a:r>
            <a:r>
              <a:rPr lang="en-US" altLang="zh-CN" sz="800" b="1" dirty="0">
                <a:latin typeface="LMRoman10"/>
              </a:rPr>
              <a:t>virtual</a:t>
            </a:r>
            <a:r>
              <a:rPr lang="zh-CN" altLang="en-US" sz="800" b="1" dirty="0">
                <a:latin typeface="LMRoman10"/>
              </a:rPr>
              <a:t> </a:t>
            </a:r>
            <a:r>
              <a:rPr lang="en-US" altLang="zh-CN" sz="800" b="1" dirty="0">
                <a:latin typeface="LMRoman10"/>
              </a:rPr>
              <a:t>environment:</a:t>
            </a:r>
            <a:r>
              <a:rPr lang="zh-CN" altLang="en-US" sz="800" b="1" dirty="0">
                <a:latin typeface="LMRoman10"/>
              </a:rPr>
              <a:t> </a:t>
            </a:r>
            <a:endParaRPr lang="en-US" sz="800" b="1" dirty="0">
              <a:latin typeface="LMRoman10"/>
            </a:endParaRPr>
          </a:p>
          <a:p>
            <a:r>
              <a:rPr lang="en-US" altLang="zh-CN" sz="700" dirty="0">
                <a:effectLst/>
                <a:latin typeface="LMRoman10"/>
              </a:rPr>
              <a:t>One</a:t>
            </a:r>
            <a:r>
              <a:rPr lang="en-US" sz="700" dirty="0">
                <a:effectLst/>
                <a:latin typeface="LMRoman10"/>
              </a:rPr>
              <a:t> can use </a:t>
            </a:r>
            <a:r>
              <a:rPr lang="en-US" sz="700" dirty="0" err="1">
                <a:effectLst/>
                <a:latin typeface="LMRoman10"/>
              </a:rPr>
              <a:t>conda</a:t>
            </a:r>
            <a:r>
              <a:rPr lang="en-US" sz="700" dirty="0">
                <a:effectLst/>
                <a:latin typeface="LMRoman10"/>
              </a:rPr>
              <a:t> to manage packages and environments. </a:t>
            </a:r>
          </a:p>
          <a:p>
            <a:endParaRPr lang="en-US" sz="700" dirty="0">
              <a:effectLst/>
              <a:latin typeface="LMRoman10"/>
            </a:endParaRPr>
          </a:p>
          <a:p>
            <a:r>
              <a:rPr lang="en-US" sz="700" dirty="0">
                <a:effectLst/>
                <a:latin typeface="LMRoman10"/>
              </a:rPr>
              <a:t>Common commands:</a:t>
            </a:r>
            <a:br>
              <a:rPr lang="en-US" sz="700" dirty="0">
                <a:effectLst/>
                <a:latin typeface="LMRoman10"/>
              </a:rPr>
            </a:br>
            <a:r>
              <a:rPr lang="en-US" sz="700" dirty="0">
                <a:effectLst/>
                <a:latin typeface="LMRoman10"/>
              </a:rPr>
              <a:t>Create a new environment with Python3.7: </a:t>
            </a:r>
            <a:r>
              <a:rPr lang="en-US" sz="700" dirty="0" err="1">
                <a:solidFill>
                  <a:schemeClr val="accent5">
                    <a:lumMod val="75000"/>
                  </a:schemeClr>
                </a:solidFill>
                <a:effectLst/>
                <a:latin typeface="LMMono10"/>
              </a:rPr>
              <a:t>conda</a:t>
            </a:r>
            <a:r>
              <a:rPr lang="en-US" sz="700" dirty="0">
                <a:solidFill>
                  <a:schemeClr val="accent5">
                    <a:lumMod val="75000"/>
                  </a:schemeClr>
                </a:solidFill>
                <a:effectLst/>
                <a:latin typeface="LMMono10"/>
              </a:rPr>
              <a:t> create -n </a:t>
            </a:r>
            <a:r>
              <a:rPr lang="en-US" altLang="zh-CN" sz="700" dirty="0">
                <a:solidFill>
                  <a:schemeClr val="accent5">
                    <a:lumMod val="75000"/>
                  </a:schemeClr>
                </a:solidFill>
                <a:effectLst/>
                <a:latin typeface="LMMono10"/>
              </a:rPr>
              <a:t>&lt;</a:t>
            </a:r>
            <a:r>
              <a:rPr lang="en-US" sz="700" dirty="0" err="1">
                <a:solidFill>
                  <a:schemeClr val="accent5">
                    <a:lumMod val="75000"/>
                  </a:schemeClr>
                </a:solidFill>
                <a:effectLst/>
                <a:latin typeface="LMMono10"/>
              </a:rPr>
              <a:t>env_name</a:t>
            </a:r>
            <a:r>
              <a:rPr lang="en-US" altLang="zh-CN" sz="700" dirty="0">
                <a:solidFill>
                  <a:schemeClr val="accent5">
                    <a:lumMod val="75000"/>
                  </a:schemeClr>
                </a:solidFill>
                <a:effectLst/>
                <a:latin typeface="LMMono10"/>
              </a:rPr>
              <a:t>&gt;</a:t>
            </a:r>
            <a:r>
              <a:rPr lang="en-US" sz="700" dirty="0">
                <a:solidFill>
                  <a:schemeClr val="accent5">
                    <a:lumMod val="75000"/>
                  </a:schemeClr>
                </a:solidFill>
                <a:effectLst/>
                <a:latin typeface="LMMono10"/>
              </a:rPr>
              <a:t> python = 3.7</a:t>
            </a:r>
            <a:br>
              <a:rPr lang="en-US" sz="700" dirty="0">
                <a:solidFill>
                  <a:srgbClr val="007F7F"/>
                </a:solidFill>
                <a:effectLst/>
                <a:latin typeface="LMMono10"/>
              </a:rPr>
            </a:br>
            <a:r>
              <a:rPr lang="en-US" sz="700" dirty="0">
                <a:effectLst/>
                <a:latin typeface="LMRoman10"/>
              </a:rPr>
              <a:t>Install packages in this environment: first activate it: </a:t>
            </a:r>
            <a:r>
              <a:rPr lang="en-US" sz="700" dirty="0" err="1">
                <a:solidFill>
                  <a:srgbClr val="007F7F"/>
                </a:solidFill>
                <a:effectLst/>
                <a:latin typeface="LMMono10"/>
              </a:rPr>
              <a:t>conda</a:t>
            </a:r>
            <a:r>
              <a:rPr lang="en-US" sz="700" dirty="0">
                <a:solidFill>
                  <a:srgbClr val="007F7F"/>
                </a:solidFill>
                <a:effectLst/>
                <a:latin typeface="LMMono10"/>
              </a:rPr>
              <a:t> activate </a:t>
            </a:r>
            <a:r>
              <a:rPr lang="en-US" altLang="zh-CN" sz="700" dirty="0">
                <a:solidFill>
                  <a:srgbClr val="007F7F"/>
                </a:solidFill>
                <a:effectLst/>
                <a:latin typeface="LMMono10"/>
              </a:rPr>
              <a:t>&lt;</a:t>
            </a:r>
            <a:r>
              <a:rPr lang="en-US" sz="700" dirty="0" err="1">
                <a:solidFill>
                  <a:srgbClr val="007F7F"/>
                </a:solidFill>
                <a:effectLst/>
                <a:latin typeface="LMMono10"/>
              </a:rPr>
              <a:t>env_name</a:t>
            </a:r>
            <a:r>
              <a:rPr lang="en-US" altLang="zh-CN" sz="700" dirty="0">
                <a:solidFill>
                  <a:srgbClr val="007F7F"/>
                </a:solidFill>
                <a:effectLst/>
                <a:latin typeface="LMMono10"/>
              </a:rPr>
              <a:t>&gt;</a:t>
            </a:r>
            <a:r>
              <a:rPr lang="en-US" sz="700" dirty="0">
                <a:effectLst/>
                <a:latin typeface="LMRoman10"/>
              </a:rPr>
              <a:t>, then put </a:t>
            </a:r>
            <a:r>
              <a:rPr lang="en-US" sz="700" dirty="0" err="1">
                <a:solidFill>
                  <a:srgbClr val="007F7F"/>
                </a:solidFill>
                <a:effectLst/>
                <a:latin typeface="LMMono10"/>
              </a:rPr>
              <a:t>conda</a:t>
            </a:r>
            <a:r>
              <a:rPr lang="en-US" sz="700" dirty="0">
                <a:solidFill>
                  <a:srgbClr val="007F7F"/>
                </a:solidFill>
                <a:effectLst/>
                <a:latin typeface="LMMono10"/>
              </a:rPr>
              <a:t> install </a:t>
            </a:r>
            <a:r>
              <a:rPr lang="en-US" altLang="zh-CN" sz="700" dirty="0">
                <a:solidFill>
                  <a:srgbClr val="007F7F"/>
                </a:solidFill>
                <a:latin typeface="LMMono10"/>
              </a:rPr>
              <a:t>&lt;</a:t>
            </a:r>
            <a:r>
              <a:rPr lang="en-US" sz="700" dirty="0" err="1">
                <a:solidFill>
                  <a:srgbClr val="007F7F"/>
                </a:solidFill>
                <a:effectLst/>
                <a:latin typeface="LMMono10"/>
              </a:rPr>
              <a:t>package_name</a:t>
            </a:r>
            <a:r>
              <a:rPr lang="en-US" altLang="zh-CN" sz="700" dirty="0">
                <a:solidFill>
                  <a:srgbClr val="007F7F"/>
                </a:solidFill>
                <a:effectLst/>
                <a:latin typeface="LMMono10"/>
              </a:rPr>
              <a:t>&gt;</a:t>
            </a:r>
            <a:r>
              <a:rPr lang="en-US" sz="700" dirty="0">
                <a:solidFill>
                  <a:srgbClr val="007F7F"/>
                </a:solidFill>
                <a:effectLst/>
                <a:latin typeface="LMMono10"/>
              </a:rPr>
              <a:t> = </a:t>
            </a:r>
            <a:r>
              <a:rPr lang="en-US" altLang="zh-CN" sz="700" dirty="0">
                <a:solidFill>
                  <a:srgbClr val="007F7F"/>
                </a:solidFill>
                <a:latin typeface="LMMono10"/>
              </a:rPr>
              <a:t>&lt;</a:t>
            </a:r>
            <a:r>
              <a:rPr lang="en-US" sz="700" dirty="0" err="1">
                <a:solidFill>
                  <a:srgbClr val="007F7F"/>
                </a:solidFill>
                <a:effectLst/>
                <a:latin typeface="LMMono10"/>
              </a:rPr>
              <a:t>package_version</a:t>
            </a:r>
            <a:r>
              <a:rPr lang="en-US" altLang="zh-CN" sz="700" dirty="0">
                <a:solidFill>
                  <a:srgbClr val="007F7F"/>
                </a:solidFill>
                <a:effectLst/>
                <a:latin typeface="LMMono10"/>
              </a:rPr>
              <a:t>&gt;</a:t>
            </a:r>
            <a:br>
              <a:rPr lang="en-US" sz="700" dirty="0">
                <a:solidFill>
                  <a:srgbClr val="007F7F"/>
                </a:solidFill>
                <a:effectLst/>
                <a:latin typeface="LMMono10"/>
              </a:rPr>
            </a:br>
            <a:r>
              <a:rPr lang="en-US" sz="700" dirty="0">
                <a:effectLst/>
                <a:latin typeface="LMRoman10"/>
              </a:rPr>
              <a:t>Check the existing environments: </a:t>
            </a:r>
            <a:r>
              <a:rPr lang="en-US" sz="700" dirty="0" err="1">
                <a:solidFill>
                  <a:srgbClr val="007F7F"/>
                </a:solidFill>
                <a:effectLst/>
                <a:latin typeface="LMMono10"/>
              </a:rPr>
              <a:t>conda</a:t>
            </a:r>
            <a:r>
              <a:rPr lang="en-US" sz="700" dirty="0">
                <a:solidFill>
                  <a:srgbClr val="007F7F"/>
                </a:solidFill>
                <a:effectLst/>
                <a:latin typeface="LMMono10"/>
              </a:rPr>
              <a:t> env list</a:t>
            </a:r>
            <a:br>
              <a:rPr lang="en-US" sz="700" dirty="0">
                <a:solidFill>
                  <a:srgbClr val="007F7F"/>
                </a:solidFill>
                <a:effectLst/>
                <a:latin typeface="LMMono10"/>
              </a:rPr>
            </a:br>
            <a:r>
              <a:rPr lang="en-US" sz="700" dirty="0">
                <a:effectLst/>
                <a:latin typeface="LMRoman10"/>
              </a:rPr>
              <a:t>Delete an environment: </a:t>
            </a:r>
            <a:r>
              <a:rPr lang="en-US" sz="700" dirty="0" err="1">
                <a:solidFill>
                  <a:srgbClr val="007F7F"/>
                </a:solidFill>
                <a:effectLst/>
                <a:latin typeface="LMMono10"/>
              </a:rPr>
              <a:t>conda</a:t>
            </a:r>
            <a:r>
              <a:rPr lang="en-US" sz="700" dirty="0">
                <a:solidFill>
                  <a:srgbClr val="007F7F"/>
                </a:solidFill>
                <a:effectLst/>
                <a:latin typeface="LMMono10"/>
              </a:rPr>
              <a:t> env remove -n </a:t>
            </a:r>
            <a:r>
              <a:rPr lang="en-US" altLang="zh-CN" sz="700" dirty="0">
                <a:solidFill>
                  <a:srgbClr val="007F7F"/>
                </a:solidFill>
                <a:effectLst/>
                <a:latin typeface="LMMono10"/>
              </a:rPr>
              <a:t>&lt;</a:t>
            </a:r>
            <a:r>
              <a:rPr lang="en-US" sz="700" dirty="0" err="1">
                <a:solidFill>
                  <a:srgbClr val="007F7F"/>
                </a:solidFill>
                <a:effectLst/>
                <a:latin typeface="LMMono10"/>
              </a:rPr>
              <a:t>env_name</a:t>
            </a:r>
            <a:r>
              <a:rPr lang="en-US" altLang="zh-CN" sz="700" dirty="0">
                <a:solidFill>
                  <a:srgbClr val="007F7F"/>
                </a:solidFill>
                <a:effectLst/>
                <a:latin typeface="LMMono10"/>
              </a:rPr>
              <a:t>&gt;</a:t>
            </a:r>
            <a:br>
              <a:rPr lang="en-US" sz="700" dirty="0">
                <a:solidFill>
                  <a:srgbClr val="007F7F"/>
                </a:solidFill>
                <a:effectLst/>
                <a:latin typeface="LMMono10"/>
              </a:rPr>
            </a:br>
            <a:endParaRPr lang="en-US" sz="700" dirty="0">
              <a:solidFill>
                <a:srgbClr val="007F7F"/>
              </a:solidFill>
              <a:effectLst/>
              <a:latin typeface="LMMono10"/>
            </a:endParaRPr>
          </a:p>
          <a:p>
            <a:r>
              <a:rPr lang="en-US" altLang="zh-CN" sz="700" dirty="0">
                <a:latin typeface="LMMono10"/>
              </a:rPr>
              <a:t>(demo)</a:t>
            </a:r>
            <a:endParaRPr lang="en-US" sz="700" dirty="0"/>
          </a:p>
        </p:txBody>
      </p:sp>
    </p:spTree>
    <p:extLst>
      <p:ext uri="{BB962C8B-B14F-4D97-AF65-F5344CB8AC3E}">
        <p14:creationId xmlns:p14="http://schemas.microsoft.com/office/powerpoint/2010/main" val="1306191724"/>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459C99B6-9CB4-CD03-DDCE-B9339137FF9C}"/>
              </a:ext>
            </a:extLst>
          </p:cNvPr>
          <p:cNvSpPr/>
          <p:nvPr/>
        </p:nvSpPr>
        <p:spPr>
          <a:xfrm>
            <a:off x="276224" y="2339975"/>
            <a:ext cx="4057650" cy="838200"/>
          </a:xfrm>
          <a:prstGeom prst="roundRect">
            <a:avLst/>
          </a:prstGeom>
          <a:solidFill>
            <a:schemeClr val="bg1">
              <a:lumMod val="85000"/>
              <a:alpha val="36830"/>
            </a:schemeClr>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9BF63A11-FC07-6620-9C34-84A5E7749D2A}"/>
              </a:ext>
            </a:extLst>
          </p:cNvPr>
          <p:cNvSpPr txBox="1">
            <a:spLocks/>
          </p:cNvSpPr>
          <p:nvPr/>
        </p:nvSpPr>
        <p:spPr>
          <a:xfrm>
            <a:off x="110889" y="64579"/>
            <a:ext cx="4388320" cy="184666"/>
          </a:xfrm>
          <a:prstGeom prst="rect">
            <a:avLst/>
          </a:prstGeom>
        </p:spPr>
        <p:txBody>
          <a:bodyPr wrap="square" lIns="0" tIns="0" rIns="0" bIns="0">
            <a:spAutoFit/>
          </a:bodyPr>
          <a:lstStyle>
            <a:lvl1pPr>
              <a:defRPr sz="1200" b="1" i="0">
                <a:solidFill>
                  <a:srgbClr val="FAFAFA"/>
                </a:solidFill>
                <a:latin typeface="Gill Sans MT"/>
                <a:ea typeface="+mj-ea"/>
                <a:cs typeface="Gill Sans MT"/>
              </a:defRPr>
            </a:lvl1pPr>
          </a:lstStyle>
          <a:p>
            <a:r>
              <a:rPr lang="en-US" altLang="zh-CN" kern="0" dirty="0"/>
              <a:t>Jobs</a:t>
            </a:r>
            <a:r>
              <a:rPr lang="zh-CN" altLang="en-US" kern="0" dirty="0"/>
              <a:t> </a:t>
            </a:r>
            <a:r>
              <a:rPr lang="en-US" altLang="zh-CN" kern="0" dirty="0"/>
              <a:t>and</a:t>
            </a:r>
            <a:r>
              <a:rPr lang="zh-CN" altLang="en-US" kern="0" dirty="0"/>
              <a:t> </a:t>
            </a:r>
            <a:r>
              <a:rPr lang="en-US" altLang="zh-CN" kern="0" dirty="0"/>
              <a:t>job</a:t>
            </a:r>
            <a:r>
              <a:rPr lang="zh-CN" altLang="en-US" kern="0" dirty="0"/>
              <a:t> </a:t>
            </a:r>
            <a:r>
              <a:rPr lang="en-US" altLang="zh-CN" kern="0" dirty="0"/>
              <a:t>schedulers</a:t>
            </a:r>
            <a:endParaRPr lang="en-US" kern="0" dirty="0"/>
          </a:p>
        </p:txBody>
      </p:sp>
      <p:sp>
        <p:nvSpPr>
          <p:cNvPr id="2" name="TextBox 1">
            <a:extLst>
              <a:ext uri="{FF2B5EF4-FFF2-40B4-BE49-F238E27FC236}">
                <a16:creationId xmlns:a16="http://schemas.microsoft.com/office/drawing/2014/main" id="{8D92C681-2B7C-9C7D-E382-09DD0A63C876}"/>
              </a:ext>
            </a:extLst>
          </p:cNvPr>
          <p:cNvSpPr txBox="1"/>
          <p:nvPr/>
        </p:nvSpPr>
        <p:spPr>
          <a:xfrm>
            <a:off x="276224" y="739775"/>
            <a:ext cx="4057650" cy="3277820"/>
          </a:xfrm>
          <a:prstGeom prst="rect">
            <a:avLst/>
          </a:prstGeom>
          <a:noFill/>
        </p:spPr>
        <p:txBody>
          <a:bodyPr wrap="square" rtlCol="0">
            <a:spAutoFit/>
          </a:bodyPr>
          <a:lstStyle/>
          <a:p>
            <a:r>
              <a:rPr lang="en-US" sz="800" b="1" dirty="0">
                <a:effectLst/>
                <a:latin typeface="LMRoman10"/>
              </a:rPr>
              <a:t>Before going to the next </a:t>
            </a:r>
            <a:r>
              <a:rPr lang="en-US" altLang="zh-CN" sz="800" b="1" dirty="0">
                <a:effectLst/>
                <a:latin typeface="LMRoman10"/>
              </a:rPr>
              <a:t>step</a:t>
            </a:r>
            <a:r>
              <a:rPr lang="en-US" sz="800" b="1" dirty="0">
                <a:effectLst/>
                <a:latin typeface="LMRoman10"/>
              </a:rPr>
              <a:t>, let’s explain how the jobs run on discovery.</a:t>
            </a:r>
          </a:p>
          <a:p>
            <a:endParaRPr lang="en-US" sz="800" dirty="0">
              <a:latin typeface="LMRoman10"/>
            </a:endParaRPr>
          </a:p>
          <a:p>
            <a:pPr marL="171450" indent="-171450">
              <a:buFont typeface="Arial" panose="020B0604020202020204" pitchFamily="34" charset="0"/>
              <a:buChar char="•"/>
            </a:pPr>
            <a:r>
              <a:rPr lang="en-US" sz="800" dirty="0">
                <a:latin typeface="LMRoman10"/>
              </a:rPr>
              <a:t>A </a:t>
            </a:r>
            <a:r>
              <a:rPr lang="en-US" sz="800" dirty="0">
                <a:solidFill>
                  <a:srgbClr val="C00000"/>
                </a:solidFill>
                <a:latin typeface="LMRoman10"/>
              </a:rPr>
              <a:t>job</a:t>
            </a:r>
            <a:r>
              <a:rPr lang="zh-CN" altLang="en-US" sz="800" dirty="0">
                <a:latin typeface="LMRoman10"/>
              </a:rPr>
              <a:t> </a:t>
            </a:r>
            <a:r>
              <a:rPr lang="en-US" sz="800" dirty="0">
                <a:latin typeface="LMRoman10"/>
              </a:rPr>
              <a:t>(batch or interactive) consists of all the data, commands, scripts, and programs that will be used to obtain results. </a:t>
            </a:r>
          </a:p>
          <a:p>
            <a:pPr algn="l"/>
            <a:endParaRPr lang="en-US" sz="800" dirty="0">
              <a:latin typeface="LMRoman10"/>
            </a:endParaRPr>
          </a:p>
          <a:p>
            <a:pPr marL="171450" indent="-171450" algn="l">
              <a:buFont typeface="Arial" panose="020B0604020202020204" pitchFamily="34" charset="0"/>
              <a:buChar char="•"/>
            </a:pPr>
            <a:r>
              <a:rPr lang="en-US" sz="800" dirty="0">
                <a:latin typeface="LMRoman10"/>
              </a:rPr>
              <a:t>Because the Discovery computing cluster is a shared system, we use a </a:t>
            </a:r>
            <a:r>
              <a:rPr lang="en-US" sz="800" dirty="0">
                <a:solidFill>
                  <a:srgbClr val="C00000"/>
                </a:solidFill>
                <a:latin typeface="LMRoman10"/>
              </a:rPr>
              <a:t>job scheduler </a:t>
            </a:r>
            <a:r>
              <a:rPr lang="en-US" altLang="zh-CN" sz="800" dirty="0">
                <a:latin typeface="LMRoman10"/>
              </a:rPr>
              <a:t>called</a:t>
            </a:r>
            <a:r>
              <a:rPr lang="zh-CN" altLang="en-US" sz="800" dirty="0">
                <a:latin typeface="LMRoman10"/>
              </a:rPr>
              <a:t> </a:t>
            </a:r>
            <a:r>
              <a:rPr lang="en-US" altLang="zh-CN" sz="800" i="1" dirty="0">
                <a:solidFill>
                  <a:srgbClr val="C00000"/>
                </a:solidFill>
                <a:latin typeface="LMRoman10"/>
              </a:rPr>
              <a:t>‘</a:t>
            </a:r>
            <a:r>
              <a:rPr lang="en-US" altLang="zh-CN" sz="800" i="1" dirty="0" err="1">
                <a:solidFill>
                  <a:srgbClr val="C00000"/>
                </a:solidFill>
                <a:latin typeface="LMRoman10"/>
              </a:rPr>
              <a:t>S</a:t>
            </a:r>
            <a:r>
              <a:rPr lang="en-US" sz="800" i="1" dirty="0" err="1">
                <a:solidFill>
                  <a:srgbClr val="C00000"/>
                </a:solidFill>
                <a:latin typeface="LMRoman10"/>
              </a:rPr>
              <a:t>lurm</a:t>
            </a:r>
            <a:r>
              <a:rPr lang="en-US" altLang="zh-CN" sz="800" i="1" dirty="0">
                <a:solidFill>
                  <a:srgbClr val="C00000"/>
                </a:solidFill>
                <a:latin typeface="LMRoman10"/>
              </a:rPr>
              <a:t>’</a:t>
            </a:r>
            <a:r>
              <a:rPr lang="en-US" sz="800" i="1" dirty="0">
                <a:solidFill>
                  <a:srgbClr val="C00000"/>
                </a:solidFill>
                <a:latin typeface="LMRoman10"/>
              </a:rPr>
              <a:t> </a:t>
            </a:r>
            <a:r>
              <a:rPr lang="en-US" sz="800" dirty="0">
                <a:latin typeface="LMRoman10"/>
              </a:rPr>
              <a:t>(Simple Linux Utility for Resource Management)</a:t>
            </a:r>
            <a:r>
              <a:rPr lang="en-US" altLang="zh-CN" sz="800" dirty="0">
                <a:latin typeface="LMRoman10"/>
              </a:rPr>
              <a:t>,</a:t>
            </a:r>
            <a:r>
              <a:rPr lang="zh-CN" altLang="en-US" sz="800" dirty="0">
                <a:latin typeface="LMRoman10"/>
              </a:rPr>
              <a:t> </a:t>
            </a:r>
            <a:r>
              <a:rPr lang="en-US" altLang="zh-CN" sz="800" dirty="0">
                <a:latin typeface="LMRoman10"/>
              </a:rPr>
              <a:t>which</a:t>
            </a:r>
            <a:r>
              <a:rPr lang="zh-CN" altLang="en-US" sz="800" dirty="0">
                <a:latin typeface="LMRoman10"/>
              </a:rPr>
              <a:t> </a:t>
            </a:r>
            <a:r>
              <a:rPr lang="en-US" sz="800" dirty="0">
                <a:latin typeface="LMRoman10"/>
              </a:rPr>
              <a:t>performs the following functions:</a:t>
            </a:r>
          </a:p>
          <a:p>
            <a:pPr algn="l"/>
            <a:endParaRPr lang="en-US" sz="800" dirty="0">
              <a:latin typeface="LMRoman10"/>
            </a:endParaRPr>
          </a:p>
          <a:p>
            <a:pPr marL="628650" lvl="1" indent="-171450">
              <a:buFont typeface="Arial" panose="020B0604020202020204" pitchFamily="34" charset="0"/>
              <a:buChar char="•"/>
            </a:pPr>
            <a:r>
              <a:rPr lang="en-US" sz="800" dirty="0">
                <a:latin typeface="LMRoman10"/>
              </a:rPr>
              <a:t>Schedules user-submitted jobs</a:t>
            </a:r>
          </a:p>
          <a:p>
            <a:pPr marL="628650" lvl="1" indent="-171450">
              <a:buFont typeface="Arial" panose="020B0604020202020204" pitchFamily="34" charset="0"/>
              <a:buChar char="•"/>
            </a:pPr>
            <a:r>
              <a:rPr lang="en-US" sz="800" dirty="0">
                <a:latin typeface="LMRoman10"/>
              </a:rPr>
              <a:t>Allocates user-requested compute resources</a:t>
            </a:r>
          </a:p>
          <a:p>
            <a:pPr marL="628650" lvl="1" indent="-171450">
              <a:buFont typeface="Arial" panose="020B0604020202020204" pitchFamily="34" charset="0"/>
              <a:buChar char="•"/>
            </a:pPr>
            <a:r>
              <a:rPr lang="en-US" sz="800" dirty="0">
                <a:latin typeface="LMRoman10"/>
              </a:rPr>
              <a:t>Processes user-submitted jobs</a:t>
            </a:r>
          </a:p>
          <a:p>
            <a:pPr marL="171450" indent="-171450" algn="l">
              <a:buFont typeface="Arial" panose="020B0604020202020204" pitchFamily="34" charset="0"/>
              <a:buChar char="•"/>
            </a:pPr>
            <a:endParaRPr lang="en-US" sz="800" dirty="0">
              <a:latin typeface="LMRoman10"/>
            </a:endParaRPr>
          </a:p>
          <a:p>
            <a:pPr algn="l"/>
            <a:r>
              <a:rPr lang="en-US" altLang="zh-CN" sz="800" dirty="0">
                <a:latin typeface="LMRoman10"/>
              </a:rPr>
              <a:t>Common</a:t>
            </a:r>
            <a:r>
              <a:rPr lang="zh-CN" altLang="en-US" sz="800" dirty="0">
                <a:latin typeface="LMRoman10"/>
              </a:rPr>
              <a:t> </a:t>
            </a:r>
            <a:r>
              <a:rPr lang="en-US" altLang="zh-CN" sz="800" dirty="0" err="1">
                <a:latin typeface="LMRoman10"/>
              </a:rPr>
              <a:t>Slurm</a:t>
            </a:r>
            <a:r>
              <a:rPr lang="zh-CN" altLang="en-US" sz="800" dirty="0">
                <a:latin typeface="LMRoman10"/>
              </a:rPr>
              <a:t> </a:t>
            </a:r>
            <a:r>
              <a:rPr lang="en-US" altLang="zh-CN" sz="800" dirty="0">
                <a:latin typeface="LMRoman10"/>
              </a:rPr>
              <a:t>commands:</a:t>
            </a:r>
            <a:r>
              <a:rPr lang="zh-CN" altLang="en-US" sz="800" dirty="0">
                <a:latin typeface="LMRoman10"/>
              </a:rPr>
              <a:t> </a:t>
            </a:r>
            <a:endParaRPr lang="en-US" altLang="zh-CN" sz="800" dirty="0">
              <a:latin typeface="LMRoman10"/>
            </a:endParaRPr>
          </a:p>
          <a:p>
            <a:pPr algn="l"/>
            <a:r>
              <a:rPr lang="en-US" altLang="zh-CN" sz="700" dirty="0" err="1">
                <a:solidFill>
                  <a:srgbClr val="007F7F"/>
                </a:solidFill>
                <a:latin typeface="LMMono10"/>
              </a:rPr>
              <a:t>s</a:t>
            </a:r>
            <a:r>
              <a:rPr lang="en-US" sz="700" dirty="0" err="1">
                <a:solidFill>
                  <a:srgbClr val="007F7F"/>
                </a:solidFill>
                <a:latin typeface="LMMono10"/>
              </a:rPr>
              <a:t>alloc</a:t>
            </a:r>
            <a:r>
              <a:rPr lang="en-US" altLang="zh-CN" sz="700" dirty="0">
                <a:solidFill>
                  <a:srgbClr val="007F7F"/>
                </a:solidFill>
                <a:latin typeface="LMMono10"/>
              </a:rPr>
              <a:t>:</a:t>
            </a:r>
            <a:r>
              <a:rPr lang="zh-CN" altLang="en-US" sz="700" dirty="0">
                <a:solidFill>
                  <a:srgbClr val="007F7F"/>
                </a:solidFill>
                <a:latin typeface="LMMono10"/>
              </a:rPr>
              <a:t> </a:t>
            </a:r>
            <a:r>
              <a:rPr lang="en-US" sz="800" dirty="0">
                <a:latin typeface="LMRoman10"/>
              </a:rPr>
              <a:t>allocate resources for a</a:t>
            </a:r>
            <a:r>
              <a:rPr lang="en-US" altLang="zh-CN" sz="800" dirty="0">
                <a:latin typeface="LMRoman10"/>
              </a:rPr>
              <a:t>n</a:t>
            </a:r>
            <a:r>
              <a:rPr lang="zh-CN" altLang="en-US" sz="800" dirty="0">
                <a:latin typeface="LMRoman10"/>
              </a:rPr>
              <a:t> </a:t>
            </a:r>
            <a:r>
              <a:rPr lang="en-US" altLang="zh-CN" sz="800" dirty="0">
                <a:latin typeface="LMRoman10"/>
              </a:rPr>
              <a:t>interactive</a:t>
            </a:r>
            <a:r>
              <a:rPr lang="en-US" sz="800" dirty="0">
                <a:latin typeface="LMRoman10"/>
              </a:rPr>
              <a:t> job in real time</a:t>
            </a:r>
            <a:r>
              <a:rPr lang="zh-CN" altLang="en-US" sz="800" dirty="0">
                <a:latin typeface="LMRoman10"/>
              </a:rPr>
              <a:t> </a:t>
            </a:r>
            <a:r>
              <a:rPr lang="en-US" altLang="zh-CN" sz="800" dirty="0">
                <a:latin typeface="LMRoman10"/>
              </a:rPr>
              <a:t>(usually</a:t>
            </a:r>
            <a:r>
              <a:rPr lang="zh-CN" altLang="en-US" sz="800" dirty="0">
                <a:latin typeface="LMRoman10"/>
              </a:rPr>
              <a:t> </a:t>
            </a:r>
            <a:r>
              <a:rPr lang="en-US" altLang="zh-CN" sz="800" dirty="0">
                <a:latin typeface="LMRoman10"/>
              </a:rPr>
              <a:t>for</a:t>
            </a:r>
            <a:r>
              <a:rPr lang="zh-CN" altLang="en-US" sz="800" dirty="0">
                <a:latin typeface="LMRoman10"/>
              </a:rPr>
              <a:t> </a:t>
            </a:r>
            <a:r>
              <a:rPr lang="en-US" altLang="zh-CN" sz="800" dirty="0">
                <a:latin typeface="LMRoman10"/>
              </a:rPr>
              <a:t>debugging</a:t>
            </a:r>
            <a:r>
              <a:rPr lang="zh-CN" altLang="en-US" sz="800" dirty="0">
                <a:latin typeface="LMRoman10"/>
              </a:rPr>
              <a:t> </a:t>
            </a:r>
            <a:r>
              <a:rPr lang="en-US" altLang="zh-CN" sz="800" dirty="0">
                <a:latin typeface="LMRoman10"/>
              </a:rPr>
              <a:t>and</a:t>
            </a:r>
            <a:r>
              <a:rPr lang="zh-CN" altLang="en-US" sz="800" dirty="0">
                <a:latin typeface="LMRoman10"/>
              </a:rPr>
              <a:t> </a:t>
            </a:r>
            <a:r>
              <a:rPr lang="en-US" altLang="zh-CN" sz="800" dirty="0">
                <a:latin typeface="LMRoman10"/>
              </a:rPr>
              <a:t>testing).</a:t>
            </a:r>
            <a:r>
              <a:rPr lang="zh-CN" altLang="en-US" sz="800" dirty="0">
                <a:latin typeface="LMRoman10"/>
              </a:rPr>
              <a:t> </a:t>
            </a:r>
            <a:endParaRPr lang="en-US" sz="800" dirty="0">
              <a:latin typeface="LMRoman10"/>
            </a:endParaRPr>
          </a:p>
          <a:p>
            <a:pPr algn="l"/>
            <a:r>
              <a:rPr lang="en-US" altLang="zh-CN" sz="700" dirty="0" err="1">
                <a:solidFill>
                  <a:srgbClr val="007F7F"/>
                </a:solidFill>
                <a:latin typeface="LMMono10"/>
              </a:rPr>
              <a:t>s</a:t>
            </a:r>
            <a:r>
              <a:rPr lang="en-US" sz="700" dirty="0" err="1">
                <a:solidFill>
                  <a:srgbClr val="007F7F"/>
                </a:solidFill>
                <a:latin typeface="LMMono10"/>
              </a:rPr>
              <a:t>batch</a:t>
            </a:r>
            <a:r>
              <a:rPr lang="en-US" altLang="zh-CN" sz="700" dirty="0">
                <a:solidFill>
                  <a:srgbClr val="007F7F"/>
                </a:solidFill>
                <a:latin typeface="LMMono10"/>
              </a:rPr>
              <a:t>:</a:t>
            </a:r>
            <a:r>
              <a:rPr lang="zh-CN" altLang="en-US" sz="700" dirty="0">
                <a:solidFill>
                  <a:srgbClr val="007F7F"/>
                </a:solidFill>
                <a:latin typeface="LMMono10"/>
              </a:rPr>
              <a:t> </a:t>
            </a:r>
            <a:r>
              <a:rPr lang="en-US" sz="800" dirty="0">
                <a:latin typeface="LMRoman10"/>
              </a:rPr>
              <a:t>submit a job script for later execution</a:t>
            </a:r>
            <a:r>
              <a:rPr lang="en-US" altLang="zh-CN" sz="800" dirty="0">
                <a:latin typeface="LMRoman10"/>
              </a:rPr>
              <a:t>.</a:t>
            </a:r>
            <a:endParaRPr lang="en-US" sz="800" dirty="0">
              <a:latin typeface="LMRoman10"/>
            </a:endParaRPr>
          </a:p>
          <a:p>
            <a:pPr algn="l"/>
            <a:r>
              <a:rPr lang="en-US" altLang="zh-CN" sz="700" dirty="0" err="1">
                <a:solidFill>
                  <a:srgbClr val="007F7F"/>
                </a:solidFill>
                <a:latin typeface="LMMono10"/>
              </a:rPr>
              <a:t>s</a:t>
            </a:r>
            <a:r>
              <a:rPr lang="en-US" sz="700" dirty="0" err="1">
                <a:solidFill>
                  <a:srgbClr val="007F7F"/>
                </a:solidFill>
                <a:latin typeface="LMMono10"/>
              </a:rPr>
              <a:t>cancel</a:t>
            </a:r>
            <a:r>
              <a:rPr lang="en-US" altLang="zh-CN" sz="700" dirty="0">
                <a:solidFill>
                  <a:srgbClr val="007F7F"/>
                </a:solidFill>
                <a:latin typeface="LMMono10"/>
              </a:rPr>
              <a:t>:</a:t>
            </a:r>
            <a:r>
              <a:rPr lang="zh-CN" altLang="en-US" sz="700" dirty="0">
                <a:solidFill>
                  <a:srgbClr val="007F7F"/>
                </a:solidFill>
                <a:latin typeface="LMMono10"/>
              </a:rPr>
              <a:t> </a:t>
            </a:r>
            <a:r>
              <a:rPr lang="en-US" sz="800" dirty="0">
                <a:latin typeface="LMRoman10"/>
              </a:rPr>
              <a:t>cancel a pending or running </a:t>
            </a:r>
            <a:r>
              <a:rPr lang="en-US" altLang="zh-CN" sz="800" dirty="0">
                <a:latin typeface="LMRoman10"/>
              </a:rPr>
              <a:t>job.</a:t>
            </a:r>
            <a:endParaRPr lang="en-US" sz="800" dirty="0">
              <a:latin typeface="LMRoman10"/>
            </a:endParaRPr>
          </a:p>
          <a:p>
            <a:r>
              <a:rPr lang="en-US" altLang="zh-CN" sz="700" dirty="0" err="1">
                <a:solidFill>
                  <a:srgbClr val="007F7F"/>
                </a:solidFill>
                <a:latin typeface="LMMono10"/>
              </a:rPr>
              <a:t>sinfo</a:t>
            </a:r>
            <a:r>
              <a:rPr lang="en-US" altLang="zh-CN" sz="700" dirty="0">
                <a:solidFill>
                  <a:srgbClr val="007F7F"/>
                </a:solidFill>
                <a:latin typeface="LMMono10"/>
              </a:rPr>
              <a:t>:</a:t>
            </a:r>
            <a:r>
              <a:rPr lang="zh-CN" altLang="en-US" sz="700" dirty="0">
                <a:solidFill>
                  <a:srgbClr val="007F7F"/>
                </a:solidFill>
                <a:latin typeface="LMMono10"/>
              </a:rPr>
              <a:t> </a:t>
            </a:r>
            <a:r>
              <a:rPr lang="en-US" sz="800" dirty="0">
                <a:latin typeface="LMRoman10"/>
              </a:rPr>
              <a:t>reports the state of </a:t>
            </a:r>
            <a:r>
              <a:rPr lang="en-US" altLang="zh-CN" sz="800" dirty="0">
                <a:latin typeface="LMRoman10"/>
              </a:rPr>
              <a:t>computing</a:t>
            </a:r>
            <a:r>
              <a:rPr lang="zh-CN" altLang="en-US" sz="800" dirty="0">
                <a:latin typeface="LMRoman10"/>
              </a:rPr>
              <a:t> </a:t>
            </a:r>
            <a:r>
              <a:rPr lang="en-US" altLang="zh-CN" sz="800" dirty="0">
                <a:latin typeface="LMRoman10"/>
              </a:rPr>
              <a:t>resources.</a:t>
            </a:r>
            <a:r>
              <a:rPr lang="zh-CN" altLang="en-US" sz="800" dirty="0">
                <a:latin typeface="LMRoman10"/>
              </a:rPr>
              <a:t> </a:t>
            </a:r>
            <a:endParaRPr lang="en-US" altLang="zh-CN" sz="800" dirty="0">
              <a:latin typeface="LMRoman10"/>
            </a:endParaRPr>
          </a:p>
          <a:p>
            <a:r>
              <a:rPr lang="en-US" altLang="zh-CN" sz="700" dirty="0" err="1">
                <a:solidFill>
                  <a:srgbClr val="007F7F"/>
                </a:solidFill>
                <a:latin typeface="LMMono10"/>
              </a:rPr>
              <a:t>s</a:t>
            </a:r>
            <a:r>
              <a:rPr lang="en-US" sz="700" dirty="0" err="1">
                <a:solidFill>
                  <a:srgbClr val="007F7F"/>
                </a:solidFill>
                <a:latin typeface="LMMono10"/>
              </a:rPr>
              <a:t>queue</a:t>
            </a:r>
            <a:r>
              <a:rPr lang="en-US" altLang="zh-CN" sz="700" dirty="0">
                <a:solidFill>
                  <a:srgbClr val="007F7F"/>
                </a:solidFill>
                <a:latin typeface="LMMono10"/>
              </a:rPr>
              <a:t>:</a:t>
            </a:r>
            <a:r>
              <a:rPr lang="zh-CN" altLang="en-US" sz="700" dirty="0">
                <a:solidFill>
                  <a:srgbClr val="007F7F"/>
                </a:solidFill>
                <a:latin typeface="LMMono10"/>
              </a:rPr>
              <a:t> </a:t>
            </a:r>
            <a:r>
              <a:rPr lang="en-US" sz="800" dirty="0">
                <a:latin typeface="LMRoman10"/>
              </a:rPr>
              <a:t>the state of jobs</a:t>
            </a:r>
            <a:r>
              <a:rPr lang="en-US" altLang="zh-CN" sz="800" dirty="0">
                <a:latin typeface="LMRoman10"/>
              </a:rPr>
              <a:t>.</a:t>
            </a:r>
            <a:endParaRPr lang="en-US" sz="800" dirty="0">
              <a:latin typeface="LMRoman10"/>
            </a:endParaRPr>
          </a:p>
          <a:p>
            <a:pPr algn="l"/>
            <a:endParaRPr lang="en-US" sz="700" dirty="0">
              <a:solidFill>
                <a:srgbClr val="007F7F"/>
              </a:solidFill>
              <a:latin typeface="LMMono10"/>
            </a:endParaRPr>
          </a:p>
          <a:p>
            <a:pPr marL="171450" indent="-171450" algn="l">
              <a:buFont typeface="Arial" panose="020B0604020202020204" pitchFamily="34" charset="0"/>
              <a:buChar char="•"/>
            </a:pPr>
            <a:endParaRPr lang="en-US" sz="800" dirty="0">
              <a:latin typeface="LMRoman10"/>
            </a:endParaRPr>
          </a:p>
          <a:p>
            <a:pPr algn="l"/>
            <a:endParaRPr lang="en-US" sz="800" dirty="0">
              <a:latin typeface="LMRoman10"/>
            </a:endParaRPr>
          </a:p>
          <a:p>
            <a:endParaRPr lang="en-US" sz="800" dirty="0"/>
          </a:p>
          <a:p>
            <a:endParaRPr lang="en-US" sz="800" dirty="0"/>
          </a:p>
          <a:p>
            <a:endParaRPr lang="en-US" sz="800" dirty="0"/>
          </a:p>
          <a:p>
            <a:endParaRPr lang="en-US" sz="800" dirty="0"/>
          </a:p>
        </p:txBody>
      </p:sp>
    </p:spTree>
    <p:extLst>
      <p:ext uri="{BB962C8B-B14F-4D97-AF65-F5344CB8AC3E}">
        <p14:creationId xmlns:p14="http://schemas.microsoft.com/office/powerpoint/2010/main" val="19144212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46B21-4223-611E-D50E-ACEC6936D150}"/>
              </a:ext>
            </a:extLst>
          </p:cNvPr>
          <p:cNvSpPr>
            <a:spLocks noGrp="1"/>
          </p:cNvSpPr>
          <p:nvPr>
            <p:ph type="title"/>
          </p:nvPr>
        </p:nvSpPr>
        <p:spPr>
          <a:xfrm>
            <a:off x="110889" y="64579"/>
            <a:ext cx="4388320" cy="184666"/>
          </a:xfrm>
        </p:spPr>
        <p:txBody>
          <a:bodyPr/>
          <a:lstStyle/>
          <a:p>
            <a:r>
              <a:rPr lang="en-US" altLang="zh-CN" dirty="0"/>
              <a:t>Requesting</a:t>
            </a:r>
            <a:r>
              <a:rPr lang="zh-CN" altLang="en-US" dirty="0"/>
              <a:t> </a:t>
            </a:r>
            <a:r>
              <a:rPr lang="en-US" altLang="zh-CN" dirty="0"/>
              <a:t>resources</a:t>
            </a:r>
            <a:endParaRPr lang="en-US" dirty="0"/>
          </a:p>
        </p:txBody>
      </p:sp>
      <p:sp>
        <p:nvSpPr>
          <p:cNvPr id="4" name="TextBox 3">
            <a:extLst>
              <a:ext uri="{FF2B5EF4-FFF2-40B4-BE49-F238E27FC236}">
                <a16:creationId xmlns:a16="http://schemas.microsoft.com/office/drawing/2014/main" id="{3E88F555-AFE8-0FDE-62DD-85E9FE6BFB35}"/>
              </a:ext>
            </a:extLst>
          </p:cNvPr>
          <p:cNvSpPr txBox="1"/>
          <p:nvPr/>
        </p:nvSpPr>
        <p:spPr>
          <a:xfrm>
            <a:off x="276224" y="511175"/>
            <a:ext cx="4057650" cy="1569660"/>
          </a:xfrm>
          <a:prstGeom prst="rect">
            <a:avLst/>
          </a:prstGeom>
          <a:noFill/>
        </p:spPr>
        <p:txBody>
          <a:bodyPr wrap="square" rtlCol="0">
            <a:spAutoFit/>
          </a:bodyPr>
          <a:lstStyle/>
          <a:p>
            <a:endParaRPr lang="en-US" sz="800" dirty="0"/>
          </a:p>
          <a:p>
            <a:endParaRPr lang="en-US" sz="800" dirty="0"/>
          </a:p>
          <a:p>
            <a:pPr marL="171450" indent="-171450">
              <a:buFont typeface="Arial" panose="020B0604020202020204" pitchFamily="34" charset="0"/>
              <a:buChar char="•"/>
            </a:pPr>
            <a:r>
              <a:rPr lang="en-US" sz="800" dirty="0">
                <a:effectLst/>
                <a:latin typeface="LMRoman10"/>
              </a:rPr>
              <a:t>Discovery has over 470 nodes and a few partitions available. The general resources overview and description of intended purpose of each partition can be found here - </a:t>
            </a:r>
            <a:r>
              <a:rPr lang="en-US" sz="800" dirty="0">
                <a:solidFill>
                  <a:srgbClr val="00339E"/>
                </a:solidFill>
                <a:effectLst/>
                <a:latin typeface="LMMono10"/>
                <a:hlinkClick r:id="rId2"/>
              </a:rPr>
              <a:t>https://www.carc.usc.edu/user-information/user-guides/hpc-basics/discovery-resources</a:t>
            </a:r>
            <a:r>
              <a:rPr lang="en-US" altLang="zh-CN" sz="800" dirty="0">
                <a:solidFill>
                  <a:srgbClr val="00339E"/>
                </a:solidFill>
                <a:effectLst/>
                <a:latin typeface="LMMono10"/>
              </a:rPr>
              <a:t>.</a:t>
            </a:r>
            <a:r>
              <a:rPr lang="zh-CN" altLang="en-US" sz="800" dirty="0">
                <a:solidFill>
                  <a:srgbClr val="00339E"/>
                </a:solidFill>
                <a:effectLst/>
                <a:latin typeface="LMMono10"/>
              </a:rPr>
              <a:t> </a:t>
            </a:r>
            <a:endParaRPr lang="en-US" sz="800" dirty="0">
              <a:solidFill>
                <a:srgbClr val="007F7F"/>
              </a:solidFill>
              <a:effectLst/>
              <a:latin typeface="LMMono10"/>
            </a:endParaRPr>
          </a:p>
          <a:p>
            <a:endParaRPr lang="en-US" sz="800" dirty="0">
              <a:solidFill>
                <a:srgbClr val="007F7F"/>
              </a:solidFill>
              <a:latin typeface="LMMono10"/>
            </a:endParaRPr>
          </a:p>
          <a:p>
            <a:pPr marL="171450" indent="-171450">
              <a:buFont typeface="Arial" panose="020B0604020202020204" pitchFamily="34" charset="0"/>
              <a:buChar char="•"/>
            </a:pPr>
            <a:r>
              <a:rPr lang="en-US" altLang="zh-CN" sz="800" dirty="0">
                <a:latin typeface="LMRoman10"/>
              </a:rPr>
              <a:t>One</a:t>
            </a:r>
            <a:r>
              <a:rPr lang="zh-CN" altLang="en-US" sz="800" dirty="0">
                <a:effectLst/>
                <a:latin typeface="LMRoman10"/>
              </a:rPr>
              <a:t> </a:t>
            </a:r>
            <a:r>
              <a:rPr lang="en-US" altLang="zh-CN" sz="800" dirty="0">
                <a:effectLst/>
                <a:latin typeface="LMRoman10"/>
              </a:rPr>
              <a:t>can</a:t>
            </a:r>
            <a:r>
              <a:rPr lang="zh-CN" altLang="en-US" sz="800" dirty="0">
                <a:effectLst/>
                <a:latin typeface="LMRoman10"/>
              </a:rPr>
              <a:t> </a:t>
            </a:r>
            <a:r>
              <a:rPr lang="en-US" altLang="zh-CN" sz="800" dirty="0">
                <a:effectLst/>
                <a:latin typeface="LMRoman10"/>
              </a:rPr>
              <a:t>specify</a:t>
            </a:r>
            <a:r>
              <a:rPr lang="zh-CN" altLang="en-US" sz="800" dirty="0">
                <a:effectLst/>
                <a:latin typeface="LMRoman10"/>
              </a:rPr>
              <a:t> </a:t>
            </a:r>
            <a:r>
              <a:rPr lang="en-US" altLang="zh-CN" sz="800" dirty="0">
                <a:effectLst/>
                <a:latin typeface="LMRoman10"/>
              </a:rPr>
              <a:t>various</a:t>
            </a:r>
            <a:r>
              <a:rPr lang="zh-CN" altLang="en-US" sz="800" dirty="0">
                <a:effectLst/>
                <a:latin typeface="LMRoman10"/>
              </a:rPr>
              <a:t> </a:t>
            </a:r>
            <a:r>
              <a:rPr lang="en-US" altLang="zh-CN" sz="800" dirty="0">
                <a:effectLst/>
                <a:latin typeface="LMRoman10"/>
              </a:rPr>
              <a:t>parameters</a:t>
            </a:r>
            <a:r>
              <a:rPr lang="zh-CN" altLang="en-US" sz="800" dirty="0">
                <a:effectLst/>
                <a:latin typeface="LMRoman10"/>
              </a:rPr>
              <a:t> </a:t>
            </a:r>
            <a:r>
              <a:rPr lang="en-US" altLang="zh-CN" sz="800" dirty="0">
                <a:effectLst/>
                <a:latin typeface="LMRoman10"/>
              </a:rPr>
              <a:t>when</a:t>
            </a:r>
            <a:r>
              <a:rPr lang="zh-CN" altLang="en-US" sz="800" dirty="0">
                <a:effectLst/>
                <a:latin typeface="LMRoman10"/>
              </a:rPr>
              <a:t> </a:t>
            </a:r>
            <a:r>
              <a:rPr lang="en-US" altLang="zh-CN" sz="800" dirty="0">
                <a:effectLst/>
                <a:latin typeface="LMRoman10"/>
              </a:rPr>
              <a:t>requesting</a:t>
            </a:r>
            <a:r>
              <a:rPr lang="zh-CN" altLang="en-US" sz="800" dirty="0">
                <a:effectLst/>
                <a:latin typeface="LMRoman10"/>
              </a:rPr>
              <a:t> </a:t>
            </a:r>
            <a:r>
              <a:rPr lang="en-US" altLang="zh-CN" sz="800" dirty="0">
                <a:effectLst/>
                <a:latin typeface="LMRoman10"/>
              </a:rPr>
              <a:t>resources.</a:t>
            </a:r>
            <a:r>
              <a:rPr lang="zh-CN" altLang="en-US" sz="800" dirty="0">
                <a:effectLst/>
                <a:latin typeface="LMRoman10"/>
              </a:rPr>
              <a:t> </a:t>
            </a:r>
            <a:r>
              <a:rPr lang="en-US" altLang="zh-CN" sz="800" dirty="0">
                <a:effectLst/>
                <a:latin typeface="LMRoman10"/>
              </a:rPr>
              <a:t>T</a:t>
            </a:r>
            <a:r>
              <a:rPr lang="en-US" sz="800" dirty="0">
                <a:effectLst/>
                <a:latin typeface="LMRoman10"/>
              </a:rPr>
              <a:t>he following table from USC CARC website summarizes the common types and their associated commands: </a:t>
            </a:r>
          </a:p>
          <a:p>
            <a:pPr marL="171450" indent="-171450">
              <a:buFont typeface="Arial" panose="020B0604020202020204" pitchFamily="34" charset="0"/>
              <a:buChar char="•"/>
            </a:pPr>
            <a:endParaRPr lang="en-US" sz="800" dirty="0"/>
          </a:p>
          <a:p>
            <a:pPr marL="171450" indent="-171450">
              <a:buFont typeface="Arial" panose="020B0604020202020204" pitchFamily="34" charset="0"/>
              <a:buChar char="•"/>
            </a:pPr>
            <a:endParaRPr lang="en-US" sz="800" dirty="0"/>
          </a:p>
          <a:p>
            <a:endParaRPr lang="en-US" sz="800" dirty="0"/>
          </a:p>
          <a:p>
            <a:endParaRPr lang="en-US" sz="800" dirty="0"/>
          </a:p>
        </p:txBody>
      </p:sp>
      <p:pic>
        <p:nvPicPr>
          <p:cNvPr id="6" name="Picture 5" descr="A screenshot of a computer program&#10;&#10;Description automatically generated">
            <a:extLst>
              <a:ext uri="{FF2B5EF4-FFF2-40B4-BE49-F238E27FC236}">
                <a16:creationId xmlns:a16="http://schemas.microsoft.com/office/drawing/2014/main" id="{D8584D55-BAA1-A01F-404C-C54A111134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8250" y="1584525"/>
            <a:ext cx="1960487" cy="1876225"/>
          </a:xfrm>
          <a:prstGeom prst="rect">
            <a:avLst/>
          </a:prstGeom>
        </p:spPr>
      </p:pic>
    </p:spTree>
    <p:extLst>
      <p:ext uri="{BB962C8B-B14F-4D97-AF65-F5344CB8AC3E}">
        <p14:creationId xmlns:p14="http://schemas.microsoft.com/office/powerpoint/2010/main" val="28618730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BF63A11-FC07-6620-9C34-84A5E7749D2A}"/>
              </a:ext>
            </a:extLst>
          </p:cNvPr>
          <p:cNvSpPr txBox="1">
            <a:spLocks/>
          </p:cNvSpPr>
          <p:nvPr/>
        </p:nvSpPr>
        <p:spPr>
          <a:xfrm>
            <a:off x="110889" y="64579"/>
            <a:ext cx="4388320" cy="184666"/>
          </a:xfrm>
          <a:prstGeom prst="rect">
            <a:avLst/>
          </a:prstGeom>
        </p:spPr>
        <p:txBody>
          <a:bodyPr wrap="square" lIns="0" tIns="0" rIns="0" bIns="0">
            <a:spAutoFit/>
          </a:bodyPr>
          <a:lstStyle>
            <a:lvl1pPr>
              <a:defRPr sz="1200" b="1" i="0">
                <a:solidFill>
                  <a:srgbClr val="FAFAFA"/>
                </a:solidFill>
                <a:latin typeface="Gill Sans MT"/>
                <a:ea typeface="+mj-ea"/>
                <a:cs typeface="Gill Sans MT"/>
              </a:defRPr>
            </a:lvl1pPr>
          </a:lstStyle>
          <a:p>
            <a:r>
              <a:rPr lang="en-US" altLang="zh-CN" kern="0" dirty="0"/>
              <a:t>Workflow</a:t>
            </a:r>
            <a:endParaRPr lang="en-US" kern="0" dirty="0"/>
          </a:p>
        </p:txBody>
      </p:sp>
      <p:sp>
        <p:nvSpPr>
          <p:cNvPr id="2" name="TextBox 1">
            <a:extLst>
              <a:ext uri="{FF2B5EF4-FFF2-40B4-BE49-F238E27FC236}">
                <a16:creationId xmlns:a16="http://schemas.microsoft.com/office/drawing/2014/main" id="{8D92C681-2B7C-9C7D-E382-09DD0A63C876}"/>
              </a:ext>
            </a:extLst>
          </p:cNvPr>
          <p:cNvSpPr txBox="1"/>
          <p:nvPr/>
        </p:nvSpPr>
        <p:spPr>
          <a:xfrm>
            <a:off x="228600" y="680224"/>
            <a:ext cx="4057650" cy="1754326"/>
          </a:xfrm>
          <a:prstGeom prst="rect">
            <a:avLst/>
          </a:prstGeom>
          <a:noFill/>
        </p:spPr>
        <p:txBody>
          <a:bodyPr wrap="square" rtlCol="0">
            <a:spAutoFit/>
          </a:bodyPr>
          <a:lstStyle/>
          <a:p>
            <a:pPr marL="228600" indent="-228600">
              <a:buAutoNum type="arabicPeriod" startAt="5"/>
            </a:pPr>
            <a:r>
              <a:rPr lang="en-US" sz="850" b="1" dirty="0">
                <a:solidFill>
                  <a:srgbClr val="C00000"/>
                </a:solidFill>
                <a:latin typeface="Source Sans Pro" panose="020B0503030403020204" pitchFamily="34" charset="0"/>
              </a:rPr>
              <a:t>Testing your job interactively on a compute node</a:t>
            </a:r>
          </a:p>
          <a:p>
            <a:pPr marL="228600" indent="-228600">
              <a:buAutoNum type="arabicPeriod" startAt="5"/>
            </a:pPr>
            <a:endParaRPr lang="en-US" altLang="zh-CN" sz="850" b="1" dirty="0">
              <a:solidFill>
                <a:srgbClr val="C00000"/>
              </a:solidFill>
              <a:latin typeface="Source Sans Pro" panose="020B0503030403020204" pitchFamily="34" charset="0"/>
            </a:endParaRPr>
          </a:p>
          <a:p>
            <a:r>
              <a:rPr lang="en-US" altLang="zh-CN" sz="700" dirty="0">
                <a:solidFill>
                  <a:schemeClr val="tx1">
                    <a:lumMod val="95000"/>
                    <a:lumOff val="5000"/>
                  </a:schemeClr>
                </a:solidFill>
                <a:latin typeface="Source Sans Pro" panose="020B0503030403020204" pitchFamily="34" charset="0"/>
              </a:rPr>
              <a:t>After</a:t>
            </a:r>
            <a:r>
              <a:rPr lang="en-US" sz="700" dirty="0">
                <a:effectLst/>
                <a:latin typeface="LMRoman10"/>
              </a:rPr>
              <a:t> finish</a:t>
            </a:r>
            <a:r>
              <a:rPr lang="en-US" altLang="zh-CN" sz="700" dirty="0">
                <a:effectLst/>
                <a:latin typeface="LMRoman10"/>
              </a:rPr>
              <a:t>ing</a:t>
            </a:r>
            <a:r>
              <a:rPr lang="en-US" sz="700" dirty="0">
                <a:effectLst/>
                <a:latin typeface="LMRoman10"/>
              </a:rPr>
              <a:t> writing or editing a script for research experiments, it is always recommended </a:t>
            </a:r>
            <a:r>
              <a:rPr lang="en-US" sz="700" b="0" i="0" u="none" strike="noStrike" dirty="0">
                <a:effectLst/>
                <a:latin typeface="Source Sans Pro" panose="020B0503030403020204" pitchFamily="34" charset="0"/>
              </a:rPr>
              <a:t>t</a:t>
            </a:r>
            <a:r>
              <a:rPr lang="en-US" altLang="zh-CN" sz="700" b="0" i="0" u="none" strike="noStrike" dirty="0">
                <a:effectLst/>
                <a:latin typeface="Source Sans Pro" panose="020B0503030403020204" pitchFamily="34" charset="0"/>
              </a:rPr>
              <a:t>o</a:t>
            </a:r>
            <a:r>
              <a:rPr lang="en-US" sz="700" b="0" i="0" u="none" strike="noStrike" dirty="0">
                <a:effectLst/>
                <a:latin typeface="Source Sans Pro" panose="020B0503030403020204" pitchFamily="34" charset="0"/>
              </a:rPr>
              <a:t> first perform some basic tests of your job interactively on a compute node before submitting it as a batch job to the </a:t>
            </a:r>
            <a:r>
              <a:rPr lang="en-US" sz="700" b="0" i="0" u="none" strike="noStrike" dirty="0" err="1">
                <a:effectLst/>
                <a:latin typeface="Source Sans Pro" panose="020B0503030403020204" pitchFamily="34" charset="0"/>
              </a:rPr>
              <a:t>Slurm</a:t>
            </a:r>
            <a:r>
              <a:rPr lang="en-US" sz="700" b="0" i="0" u="none" strike="noStrike" dirty="0">
                <a:effectLst/>
                <a:latin typeface="Source Sans Pro" panose="020B0503030403020204" pitchFamily="34" charset="0"/>
              </a:rPr>
              <a:t> job scheduler, ensuring that you will have quality results after the job completes. </a:t>
            </a:r>
          </a:p>
          <a:p>
            <a:endParaRPr lang="en-US" sz="700" dirty="0">
              <a:latin typeface="Source Sans Pro" panose="020B0503030403020204" pitchFamily="34" charset="0"/>
            </a:endParaRPr>
          </a:p>
          <a:p>
            <a:r>
              <a:rPr lang="en-US" altLang="zh-CN" sz="700" b="0" i="0" u="none" strike="noStrike" dirty="0">
                <a:effectLst/>
                <a:latin typeface="Source Sans Pro" panose="020B0503030403020204" pitchFamily="34" charset="0"/>
              </a:rPr>
              <a:t>This</a:t>
            </a:r>
            <a:r>
              <a:rPr lang="en-US" sz="700" b="0" i="0" u="none" strike="noStrike" dirty="0">
                <a:effectLst/>
                <a:latin typeface="Source Sans Pro" panose="020B0503030403020204" pitchFamily="34" charset="0"/>
              </a:rPr>
              <a:t> can </a:t>
            </a:r>
            <a:r>
              <a:rPr lang="en-US" altLang="zh-CN" sz="700" b="0" i="0" u="none" strike="noStrike" dirty="0">
                <a:effectLst/>
                <a:latin typeface="Source Sans Pro" panose="020B0503030403020204" pitchFamily="34" charset="0"/>
              </a:rPr>
              <a:t>be</a:t>
            </a:r>
            <a:r>
              <a:rPr lang="zh-CN" altLang="en-US" sz="700" b="0" i="0" u="none" strike="noStrike" dirty="0">
                <a:effectLst/>
                <a:latin typeface="Source Sans Pro" panose="020B0503030403020204" pitchFamily="34" charset="0"/>
              </a:rPr>
              <a:t> </a:t>
            </a:r>
            <a:r>
              <a:rPr lang="en-US" sz="700" b="0" i="0" u="none" strike="noStrike" dirty="0">
                <a:effectLst/>
                <a:latin typeface="Source Sans Pro" panose="020B0503030403020204" pitchFamily="34" charset="0"/>
              </a:rPr>
              <a:t>do</a:t>
            </a:r>
            <a:r>
              <a:rPr lang="en-US" altLang="zh-CN" sz="700" b="0" i="0" u="none" strike="noStrike" dirty="0">
                <a:effectLst/>
                <a:latin typeface="Source Sans Pro" panose="020B0503030403020204" pitchFamily="34" charset="0"/>
              </a:rPr>
              <a:t>ne</a:t>
            </a:r>
            <a:r>
              <a:rPr lang="en-US" sz="700" b="0" i="0" u="none" strike="noStrike" dirty="0">
                <a:effectLst/>
                <a:latin typeface="Source Sans Pro" panose="020B0503030403020204" pitchFamily="34" charset="0"/>
              </a:rPr>
              <a:t> by requesting an interactive session with a compute node using the</a:t>
            </a:r>
            <a:r>
              <a:rPr lang="en-US" altLang="zh-CN" sz="700" dirty="0">
                <a:solidFill>
                  <a:srgbClr val="007F7F"/>
                </a:solidFill>
                <a:latin typeface="LMMono10"/>
              </a:rPr>
              <a:t> </a:t>
            </a:r>
            <a:r>
              <a:rPr lang="en-US" altLang="zh-CN" sz="700" dirty="0" err="1">
                <a:solidFill>
                  <a:srgbClr val="007F7F"/>
                </a:solidFill>
                <a:latin typeface="LMMono10"/>
              </a:rPr>
              <a:t>s</a:t>
            </a:r>
            <a:r>
              <a:rPr lang="en-US" sz="700" dirty="0" err="1">
                <a:solidFill>
                  <a:srgbClr val="007F7F"/>
                </a:solidFill>
                <a:latin typeface="LMMono10"/>
              </a:rPr>
              <a:t>alloc</a:t>
            </a:r>
            <a:r>
              <a:rPr lang="zh-CN" altLang="en-US" sz="700" dirty="0"/>
              <a:t> </a:t>
            </a:r>
            <a:r>
              <a:rPr lang="en-US" sz="700" b="0" i="0" u="none" strike="noStrike" dirty="0">
                <a:effectLst/>
                <a:latin typeface="Source Sans Pro" panose="020B0503030403020204" pitchFamily="34" charset="0"/>
              </a:rPr>
              <a:t>command.</a:t>
            </a:r>
          </a:p>
          <a:p>
            <a:endParaRPr lang="en-US" sz="700" dirty="0">
              <a:latin typeface="Source Sans Pro" panose="020B0503030403020204" pitchFamily="34" charset="0"/>
            </a:endParaRPr>
          </a:p>
          <a:p>
            <a:r>
              <a:rPr lang="en-US" sz="700" b="0" i="0" u="none" strike="noStrike" dirty="0">
                <a:effectLst/>
                <a:latin typeface="Source Sans Pro" panose="020B0503030403020204" pitchFamily="34" charset="0"/>
              </a:rPr>
              <a:t>For example, to request 1 CPU and 2 GB of memory for one hour</a:t>
            </a:r>
            <a:r>
              <a:rPr lang="en-US" altLang="zh-CN" sz="700" b="0" i="0" u="none" strike="noStrike" dirty="0">
                <a:effectLst/>
                <a:latin typeface="Source Sans Pro" panose="020B0503030403020204" pitchFamily="34" charset="0"/>
              </a:rPr>
              <a:t>,</a:t>
            </a:r>
            <a:r>
              <a:rPr lang="en-US" sz="700" b="0" i="0" u="none" strike="noStrike" dirty="0">
                <a:effectLst/>
                <a:latin typeface="Source Sans Pro" panose="020B0503030403020204" pitchFamily="34" charset="0"/>
              </a:rPr>
              <a:t> enter:</a:t>
            </a:r>
          </a:p>
          <a:p>
            <a:r>
              <a:rPr lang="en-US" sz="700" dirty="0" err="1">
                <a:solidFill>
                  <a:srgbClr val="007F7F"/>
                </a:solidFill>
                <a:latin typeface="LMMono10"/>
              </a:rPr>
              <a:t>salloc</a:t>
            </a:r>
            <a:r>
              <a:rPr lang="en-US" sz="700" dirty="0">
                <a:solidFill>
                  <a:srgbClr val="007F7F"/>
                </a:solidFill>
                <a:latin typeface="LMMono10"/>
              </a:rPr>
              <a:t> --time=1:00:00 </a:t>
            </a:r>
            <a:r>
              <a:rPr lang="en-US" altLang="zh-CN" sz="700" dirty="0">
                <a:solidFill>
                  <a:srgbClr val="007F7F"/>
                </a:solidFill>
                <a:latin typeface="LMMono10"/>
              </a:rPr>
              <a:t>–mem=2GB</a:t>
            </a:r>
            <a:r>
              <a:rPr lang="zh-CN" altLang="en-US" sz="700" dirty="0">
                <a:solidFill>
                  <a:srgbClr val="007F7F"/>
                </a:solidFill>
                <a:latin typeface="LMMono10"/>
              </a:rPr>
              <a:t> </a:t>
            </a:r>
            <a:r>
              <a:rPr lang="en-US" sz="700" dirty="0">
                <a:solidFill>
                  <a:srgbClr val="007F7F"/>
                </a:solidFill>
                <a:latin typeface="LMMono10"/>
              </a:rPr>
              <a:t>--account=&lt;</a:t>
            </a:r>
            <a:r>
              <a:rPr lang="en-US" sz="700" dirty="0" err="1">
                <a:solidFill>
                  <a:srgbClr val="007F7F"/>
                </a:solidFill>
                <a:latin typeface="LMMono10"/>
              </a:rPr>
              <a:t>project_id</a:t>
            </a:r>
            <a:r>
              <a:rPr lang="en-US" sz="700" dirty="0">
                <a:solidFill>
                  <a:srgbClr val="007F7F"/>
                </a:solidFill>
                <a:latin typeface="LMMono10"/>
              </a:rPr>
              <a:t>&gt;</a:t>
            </a:r>
          </a:p>
          <a:p>
            <a:endParaRPr lang="en-US" sz="700" dirty="0">
              <a:solidFill>
                <a:srgbClr val="007F7F"/>
              </a:solidFill>
              <a:latin typeface="LMMono10"/>
            </a:endParaRPr>
          </a:p>
          <a:p>
            <a:endParaRPr lang="en-US" sz="700" dirty="0">
              <a:solidFill>
                <a:srgbClr val="007F7F"/>
              </a:solidFill>
              <a:latin typeface="LMMono10"/>
            </a:endParaRPr>
          </a:p>
          <a:p>
            <a:r>
              <a:rPr lang="en-US" sz="700" b="0" i="0" u="none" strike="noStrike" dirty="0">
                <a:effectLst/>
                <a:latin typeface="Source Sans Pro" panose="020B0503030403020204" pitchFamily="34" charset="0"/>
              </a:rPr>
              <a:t>After running the command, the job scheduler will add your interactive job to the job queue. Once your job starts, you can then test by loading the software environment and running scripts or programs. Once you are confident that your job will run correctly, you are ready to submit a batch job through </a:t>
            </a:r>
            <a:r>
              <a:rPr lang="en-US" sz="700" b="0" i="0" u="none" strike="noStrike" dirty="0" err="1">
                <a:effectLst/>
                <a:latin typeface="Source Sans Pro" panose="020B0503030403020204" pitchFamily="34" charset="0"/>
              </a:rPr>
              <a:t>Slurm</a:t>
            </a:r>
            <a:r>
              <a:rPr lang="en-US" sz="700" b="0" i="0" u="none" strike="noStrike" dirty="0">
                <a:effectLst/>
                <a:latin typeface="Source Sans Pro" panose="020B0503030403020204" pitchFamily="34" charset="0"/>
              </a:rPr>
              <a:t>.</a:t>
            </a:r>
            <a:endParaRPr lang="en-US" sz="700" dirty="0">
              <a:solidFill>
                <a:srgbClr val="007F7F"/>
              </a:solidFill>
              <a:latin typeface="LMMono10"/>
            </a:endParaRPr>
          </a:p>
        </p:txBody>
      </p:sp>
    </p:spTree>
    <p:extLst>
      <p:ext uri="{BB962C8B-B14F-4D97-AF65-F5344CB8AC3E}">
        <p14:creationId xmlns:p14="http://schemas.microsoft.com/office/powerpoint/2010/main" val="10038003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BF63A11-FC07-6620-9C34-84A5E7749D2A}"/>
              </a:ext>
            </a:extLst>
          </p:cNvPr>
          <p:cNvSpPr txBox="1">
            <a:spLocks/>
          </p:cNvSpPr>
          <p:nvPr/>
        </p:nvSpPr>
        <p:spPr>
          <a:xfrm>
            <a:off x="110889" y="64579"/>
            <a:ext cx="4388320" cy="184666"/>
          </a:xfrm>
          <a:prstGeom prst="rect">
            <a:avLst/>
          </a:prstGeom>
        </p:spPr>
        <p:txBody>
          <a:bodyPr wrap="square" lIns="0" tIns="0" rIns="0" bIns="0">
            <a:spAutoFit/>
          </a:bodyPr>
          <a:lstStyle>
            <a:lvl1pPr>
              <a:defRPr sz="1200" b="1" i="0">
                <a:solidFill>
                  <a:srgbClr val="FAFAFA"/>
                </a:solidFill>
                <a:latin typeface="Gill Sans MT"/>
                <a:ea typeface="+mj-ea"/>
                <a:cs typeface="Gill Sans MT"/>
              </a:defRPr>
            </a:lvl1pPr>
          </a:lstStyle>
          <a:p>
            <a:r>
              <a:rPr lang="en-US" altLang="zh-CN" kern="0" dirty="0"/>
              <a:t>Workflow</a:t>
            </a:r>
            <a:endParaRPr lang="en-US" kern="0" dirty="0"/>
          </a:p>
        </p:txBody>
      </p:sp>
      <p:sp>
        <p:nvSpPr>
          <p:cNvPr id="2" name="TextBox 1">
            <a:extLst>
              <a:ext uri="{FF2B5EF4-FFF2-40B4-BE49-F238E27FC236}">
                <a16:creationId xmlns:a16="http://schemas.microsoft.com/office/drawing/2014/main" id="{8D92C681-2B7C-9C7D-E382-09DD0A63C876}"/>
              </a:ext>
            </a:extLst>
          </p:cNvPr>
          <p:cNvSpPr txBox="1"/>
          <p:nvPr/>
        </p:nvSpPr>
        <p:spPr>
          <a:xfrm>
            <a:off x="228600" y="466392"/>
            <a:ext cx="4057650" cy="3370153"/>
          </a:xfrm>
          <a:prstGeom prst="rect">
            <a:avLst/>
          </a:prstGeom>
          <a:noFill/>
        </p:spPr>
        <p:txBody>
          <a:bodyPr wrap="square" rtlCol="0">
            <a:spAutoFit/>
          </a:bodyPr>
          <a:lstStyle/>
          <a:p>
            <a:r>
              <a:rPr lang="en-US" altLang="zh-CN" sz="850" b="1" dirty="0">
                <a:solidFill>
                  <a:srgbClr val="C00000"/>
                </a:solidFill>
                <a:latin typeface="Source Sans Pro" panose="020B0503030403020204" pitchFamily="34" charset="0"/>
              </a:rPr>
              <a:t>6.</a:t>
            </a:r>
            <a:r>
              <a:rPr lang="zh-CN" altLang="en-US" sz="850" b="1" dirty="0">
                <a:solidFill>
                  <a:srgbClr val="C00000"/>
                </a:solidFill>
                <a:latin typeface="Source Sans Pro" panose="020B0503030403020204" pitchFamily="34" charset="0"/>
              </a:rPr>
              <a:t>        </a:t>
            </a:r>
            <a:r>
              <a:rPr lang="en-US" sz="850" b="1" dirty="0">
                <a:solidFill>
                  <a:srgbClr val="C00000"/>
                </a:solidFill>
                <a:latin typeface="Source Sans Pro" panose="020B0503030403020204" pitchFamily="34" charset="0"/>
              </a:rPr>
              <a:t>Submitting your job to the job scheduler to run it remotely</a:t>
            </a:r>
          </a:p>
          <a:p>
            <a:pPr marL="228600" indent="-228600">
              <a:buAutoNum type="arabicPeriod" startAt="5"/>
            </a:pPr>
            <a:endParaRPr lang="en-US" altLang="zh-CN" sz="850" b="1" dirty="0">
              <a:solidFill>
                <a:srgbClr val="C00000"/>
              </a:solidFill>
              <a:latin typeface="Source Sans Pro" panose="020B0503030403020204" pitchFamily="34" charset="0"/>
            </a:endParaRPr>
          </a:p>
          <a:p>
            <a:pPr algn="l"/>
            <a:r>
              <a:rPr lang="en-US" sz="700" b="0" i="0" u="none" strike="noStrike" dirty="0">
                <a:effectLst/>
                <a:latin typeface="Source Sans Pro" panose="020B0503030403020204" pitchFamily="34" charset="0"/>
              </a:rPr>
              <a:t>After you have tested your job interactively and achieved the results you want, you can now submit your batch job to </a:t>
            </a:r>
            <a:r>
              <a:rPr lang="en-US" sz="700" b="0" i="0" u="none" strike="noStrike" dirty="0" err="1">
                <a:effectLst/>
                <a:latin typeface="Source Sans Pro" panose="020B0503030403020204" pitchFamily="34" charset="0"/>
              </a:rPr>
              <a:t>Slurm</a:t>
            </a:r>
            <a:r>
              <a:rPr lang="en-US" sz="700" b="0" i="0" u="none" strike="noStrike" dirty="0">
                <a:effectLst/>
                <a:latin typeface="Source Sans Pro" panose="020B0503030403020204" pitchFamily="34" charset="0"/>
              </a:rPr>
              <a:t>.</a:t>
            </a:r>
          </a:p>
          <a:p>
            <a:pPr algn="l"/>
            <a:endParaRPr lang="en-US" sz="700" b="0" i="0" u="none" strike="noStrike" dirty="0">
              <a:effectLst/>
              <a:latin typeface="Source Sans Pro" panose="020B0503030403020204" pitchFamily="34" charset="0"/>
            </a:endParaRPr>
          </a:p>
          <a:p>
            <a:r>
              <a:rPr lang="en-US" sz="700" b="0" i="0" u="none" strike="noStrike" dirty="0">
                <a:effectLst/>
                <a:latin typeface="Source Sans Pro" panose="020B0503030403020204" pitchFamily="34" charset="0"/>
              </a:rPr>
              <a:t>To submit a job, first create a </a:t>
            </a:r>
            <a:r>
              <a:rPr lang="en-US" sz="700" b="0" i="0" u="none" strike="noStrike" dirty="0" err="1">
                <a:solidFill>
                  <a:srgbClr val="C00000"/>
                </a:solidFill>
                <a:effectLst/>
                <a:latin typeface="Source Sans Pro" panose="020B0503030403020204" pitchFamily="34" charset="0"/>
              </a:rPr>
              <a:t>Slurm</a:t>
            </a:r>
            <a:r>
              <a:rPr lang="en-US" sz="700" b="0" i="0" u="none" strike="noStrike" dirty="0">
                <a:solidFill>
                  <a:srgbClr val="C00000"/>
                </a:solidFill>
                <a:effectLst/>
                <a:latin typeface="Source Sans Pro" panose="020B0503030403020204" pitchFamily="34" charset="0"/>
              </a:rPr>
              <a:t> job scrip</a:t>
            </a:r>
            <a:r>
              <a:rPr lang="en-US" altLang="zh-CN" sz="700" b="0" i="0" u="none" strike="noStrike" dirty="0">
                <a:solidFill>
                  <a:srgbClr val="C00000"/>
                </a:solidFill>
                <a:effectLst/>
                <a:latin typeface="Source Sans Pro" panose="020B0503030403020204" pitchFamily="34" charset="0"/>
              </a:rPr>
              <a:t>t.</a:t>
            </a:r>
            <a:r>
              <a:rPr lang="zh-CN" altLang="en-US" sz="700" b="0" i="0" u="none" strike="noStrike" dirty="0">
                <a:solidFill>
                  <a:srgbClr val="C00000"/>
                </a:solidFill>
                <a:effectLst/>
                <a:latin typeface="Source Sans Pro" panose="020B0503030403020204" pitchFamily="34" charset="0"/>
              </a:rPr>
              <a:t> </a:t>
            </a:r>
            <a:r>
              <a:rPr lang="en-US" sz="700" dirty="0">
                <a:latin typeface="Source Sans Pro" panose="020B0503030403020204" pitchFamily="34" charset="0"/>
              </a:rPr>
              <a:t>By convention, we can write this procedure in a bash file as a set of actions to perfor</a:t>
            </a:r>
            <a:r>
              <a:rPr lang="en-US" altLang="zh-CN" sz="700" dirty="0">
                <a:latin typeface="Source Sans Pro" panose="020B0503030403020204" pitchFamily="34" charset="0"/>
              </a:rPr>
              <a:t>m.</a:t>
            </a:r>
            <a:r>
              <a:rPr lang="zh-CN" altLang="en-US" sz="700" dirty="0">
                <a:latin typeface="Source Sans Pro" panose="020B0503030403020204" pitchFamily="34" charset="0"/>
              </a:rPr>
              <a:t> </a:t>
            </a:r>
            <a:endParaRPr lang="en-US" altLang="zh-CN" sz="700" dirty="0">
              <a:latin typeface="Source Sans Pro" panose="020B0503030403020204" pitchFamily="34" charset="0"/>
            </a:endParaRPr>
          </a:p>
          <a:p>
            <a:endParaRPr lang="en-US" sz="700" dirty="0">
              <a:latin typeface="Source Sans Pro" panose="020B0503030403020204" pitchFamily="34" charset="0"/>
            </a:endParaRPr>
          </a:p>
          <a:p>
            <a:r>
              <a:rPr lang="en-US" sz="700" dirty="0">
                <a:latin typeface="Source Sans Pro" panose="020B0503030403020204" pitchFamily="34" charset="0"/>
              </a:rPr>
              <a:t>In the example</a:t>
            </a:r>
            <a:r>
              <a:rPr lang="zh-CN" altLang="en-US" sz="700" dirty="0">
                <a:latin typeface="Source Sans Pro" panose="020B0503030403020204" pitchFamily="34" charset="0"/>
              </a:rPr>
              <a:t> </a:t>
            </a:r>
            <a:r>
              <a:rPr lang="en-US" altLang="zh-CN" sz="700" dirty="0">
                <a:latin typeface="Source Sans Pro" panose="020B0503030403020204" pitchFamily="34" charset="0"/>
              </a:rPr>
              <a:t>below</a:t>
            </a:r>
            <a:r>
              <a:rPr lang="en-US" sz="700" dirty="0">
                <a:latin typeface="Source Sans Pro" panose="020B0503030403020204" pitchFamily="34" charset="0"/>
              </a:rPr>
              <a:t> </a:t>
            </a:r>
            <a:r>
              <a:rPr lang="en-US" altLang="zh-CN" sz="700" dirty="0">
                <a:latin typeface="Source Sans Pro" panose="020B0503030403020204" pitchFamily="34" charset="0"/>
              </a:rPr>
              <a:t>we</a:t>
            </a:r>
            <a:r>
              <a:rPr lang="en-US" sz="700" dirty="0">
                <a:latin typeface="Source Sans Pro" panose="020B0503030403020204" pitchFamily="34" charset="0"/>
              </a:rPr>
              <a:t> first created a file named ’</a:t>
            </a:r>
            <a:r>
              <a:rPr lang="en-US" sz="700" dirty="0" err="1">
                <a:latin typeface="Source Sans Pro" panose="020B0503030403020204" pitchFamily="34" charset="0"/>
              </a:rPr>
              <a:t>test.slurm</a:t>
            </a:r>
            <a:r>
              <a:rPr lang="en-US" sz="700" dirty="0">
                <a:latin typeface="Source Sans Pro" panose="020B0503030403020204" pitchFamily="34" charset="0"/>
              </a:rPr>
              <a:t>’. In this file the first line specifies which shell interpreter to use when running the script (here use</a:t>
            </a:r>
            <a:r>
              <a:rPr lang="en-US" altLang="zh-CN" sz="700" dirty="0">
                <a:latin typeface="Source Sans Pro" panose="020B0503030403020204" pitchFamily="34" charset="0"/>
              </a:rPr>
              <a:t>s</a:t>
            </a:r>
            <a:r>
              <a:rPr lang="en-US" sz="700" dirty="0">
                <a:latin typeface="Source Sans Pro" panose="020B0503030403020204" pitchFamily="34" charset="0"/>
              </a:rPr>
              <a:t> bash). The next set of lines starting with #SBATCH uses </a:t>
            </a:r>
            <a:r>
              <a:rPr lang="en-US" sz="700" dirty="0" err="1">
                <a:latin typeface="Source Sans Pro" panose="020B0503030403020204" pitchFamily="34" charset="0"/>
              </a:rPr>
              <a:t>Slurm</a:t>
            </a:r>
            <a:r>
              <a:rPr lang="en-US" sz="700" dirty="0">
                <a:latin typeface="Source Sans Pro" panose="020B0503030403020204" pitchFamily="34" charset="0"/>
              </a:rPr>
              <a:t> options to specify the requested resources for your job. Then we loads the required software module by a set of module commands. (Following this we can optionally activate any virtual environment). In the last line, we run the python script. </a:t>
            </a:r>
          </a:p>
          <a:p>
            <a:endParaRPr lang="en-US" sz="800" dirty="0">
              <a:latin typeface="Source Sans Pro" panose="020B0503030403020204" pitchFamily="34" charset="0"/>
            </a:endParaRPr>
          </a:p>
          <a:p>
            <a:endParaRPr lang="en-US" sz="800" dirty="0">
              <a:latin typeface="Source Sans Pro" panose="020B0503030403020204" pitchFamily="34" charset="0"/>
            </a:endParaRPr>
          </a:p>
          <a:p>
            <a:endParaRPr lang="en-US" sz="800" dirty="0">
              <a:latin typeface="Source Sans Pro" panose="020B0503030403020204" pitchFamily="34" charset="0"/>
            </a:endParaRPr>
          </a:p>
          <a:p>
            <a:endParaRPr lang="en-US" sz="800" dirty="0">
              <a:latin typeface="Source Sans Pro" panose="020B0503030403020204" pitchFamily="34" charset="0"/>
            </a:endParaRPr>
          </a:p>
          <a:p>
            <a:endParaRPr lang="en-US" sz="800" dirty="0">
              <a:latin typeface="Source Sans Pro" panose="020B0503030403020204" pitchFamily="34" charset="0"/>
            </a:endParaRPr>
          </a:p>
          <a:p>
            <a:endParaRPr lang="en-US" sz="800" dirty="0">
              <a:latin typeface="Source Sans Pro" panose="020B0503030403020204" pitchFamily="34" charset="0"/>
            </a:endParaRPr>
          </a:p>
          <a:p>
            <a:endParaRPr lang="en-US" sz="800" dirty="0">
              <a:latin typeface="Source Sans Pro" panose="020B0503030403020204" pitchFamily="34" charset="0"/>
            </a:endParaRPr>
          </a:p>
          <a:p>
            <a:endParaRPr lang="en-US" sz="800" dirty="0">
              <a:latin typeface="Source Sans Pro" panose="020B0503030403020204" pitchFamily="34" charset="0"/>
            </a:endParaRPr>
          </a:p>
          <a:p>
            <a:endParaRPr lang="en-US" sz="800" dirty="0">
              <a:latin typeface="Source Sans Pro" panose="020B0503030403020204" pitchFamily="34" charset="0"/>
            </a:endParaRPr>
          </a:p>
          <a:p>
            <a:endParaRPr lang="en-US" sz="800" dirty="0">
              <a:latin typeface="Source Sans Pro" panose="020B0503030403020204" pitchFamily="34" charset="0"/>
            </a:endParaRPr>
          </a:p>
          <a:p>
            <a:endParaRPr lang="en-US" sz="800" dirty="0">
              <a:latin typeface="Source Sans Pro" panose="020B0503030403020204" pitchFamily="34" charset="0"/>
            </a:endParaRPr>
          </a:p>
          <a:p>
            <a:r>
              <a:rPr lang="en-US" sz="700" dirty="0">
                <a:effectLst/>
                <a:latin typeface="LMRoman10"/>
              </a:rPr>
              <a:t>After making this file, we can simply submit the whole thing within one line - </a:t>
            </a:r>
            <a:r>
              <a:rPr lang="en-US" sz="700" dirty="0" err="1">
                <a:solidFill>
                  <a:srgbClr val="007F7F"/>
                </a:solidFill>
                <a:effectLst/>
                <a:latin typeface="LMMono10"/>
              </a:rPr>
              <a:t>sbatch</a:t>
            </a:r>
            <a:r>
              <a:rPr lang="en-US" sz="700" dirty="0">
                <a:solidFill>
                  <a:srgbClr val="007F7F"/>
                </a:solidFill>
                <a:effectLst/>
                <a:latin typeface="LMMono10"/>
              </a:rPr>
              <a:t> </a:t>
            </a:r>
            <a:r>
              <a:rPr lang="en-US" sz="700" dirty="0" err="1">
                <a:solidFill>
                  <a:srgbClr val="007F7F"/>
                </a:solidFill>
                <a:effectLst/>
                <a:latin typeface="LMMono10"/>
              </a:rPr>
              <a:t>test.slurm</a:t>
            </a:r>
            <a:r>
              <a:rPr lang="en-US" sz="700" dirty="0">
                <a:solidFill>
                  <a:srgbClr val="007F7F"/>
                </a:solidFill>
                <a:effectLst/>
                <a:latin typeface="LMMono10"/>
              </a:rPr>
              <a:t> </a:t>
            </a:r>
            <a:endParaRPr lang="en-US" sz="700" dirty="0"/>
          </a:p>
          <a:p>
            <a:endParaRPr lang="en-US" sz="800" dirty="0">
              <a:latin typeface="Source Sans Pro" panose="020B0503030403020204" pitchFamily="34" charset="0"/>
            </a:endParaRPr>
          </a:p>
          <a:p>
            <a:endParaRPr lang="en-US" sz="800" dirty="0">
              <a:latin typeface="Source Sans Pro" panose="020B0503030403020204" pitchFamily="34" charset="0"/>
            </a:endParaRPr>
          </a:p>
          <a:p>
            <a:pPr algn="l"/>
            <a:endParaRPr lang="en-US" sz="800" b="0" i="0" u="none" strike="noStrike" dirty="0">
              <a:effectLst/>
              <a:latin typeface="Source Sans Pro" panose="020B0503030403020204" pitchFamily="34" charset="0"/>
            </a:endParaRPr>
          </a:p>
        </p:txBody>
      </p:sp>
      <p:pic>
        <p:nvPicPr>
          <p:cNvPr id="4" name="Picture 3" descr="A computer screen shot of a program&#10;&#10;Description automatically generated">
            <a:extLst>
              <a:ext uri="{FF2B5EF4-FFF2-40B4-BE49-F238E27FC236}">
                <a16:creationId xmlns:a16="http://schemas.microsoft.com/office/drawing/2014/main" id="{3D415AB9-9291-CD57-F142-5C78CD094D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1955213"/>
            <a:ext cx="2076450" cy="1222962"/>
          </a:xfrm>
          <a:prstGeom prst="rect">
            <a:avLst/>
          </a:prstGeom>
        </p:spPr>
      </p:pic>
    </p:spTree>
    <p:extLst>
      <p:ext uri="{BB962C8B-B14F-4D97-AF65-F5344CB8AC3E}">
        <p14:creationId xmlns:p14="http://schemas.microsoft.com/office/powerpoint/2010/main" val="31369685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BF63A11-FC07-6620-9C34-84A5E7749D2A}"/>
              </a:ext>
            </a:extLst>
          </p:cNvPr>
          <p:cNvSpPr txBox="1">
            <a:spLocks/>
          </p:cNvSpPr>
          <p:nvPr/>
        </p:nvSpPr>
        <p:spPr>
          <a:xfrm>
            <a:off x="110889" y="64579"/>
            <a:ext cx="4388320" cy="184666"/>
          </a:xfrm>
          <a:prstGeom prst="rect">
            <a:avLst/>
          </a:prstGeom>
        </p:spPr>
        <p:txBody>
          <a:bodyPr wrap="square" lIns="0" tIns="0" rIns="0" bIns="0">
            <a:spAutoFit/>
          </a:bodyPr>
          <a:lstStyle>
            <a:lvl1pPr>
              <a:defRPr sz="1200" b="1" i="0">
                <a:solidFill>
                  <a:srgbClr val="FAFAFA"/>
                </a:solidFill>
                <a:latin typeface="Gill Sans MT"/>
                <a:ea typeface="+mj-ea"/>
                <a:cs typeface="Gill Sans MT"/>
              </a:defRPr>
            </a:lvl1pPr>
          </a:lstStyle>
          <a:p>
            <a:r>
              <a:rPr lang="en-US" altLang="zh-CN" kern="0" dirty="0"/>
              <a:t>Workflow</a:t>
            </a:r>
            <a:endParaRPr lang="en-US" kern="0" dirty="0"/>
          </a:p>
        </p:txBody>
      </p:sp>
      <p:sp>
        <p:nvSpPr>
          <p:cNvPr id="2" name="TextBox 1">
            <a:extLst>
              <a:ext uri="{FF2B5EF4-FFF2-40B4-BE49-F238E27FC236}">
                <a16:creationId xmlns:a16="http://schemas.microsoft.com/office/drawing/2014/main" id="{8D92C681-2B7C-9C7D-E382-09DD0A63C876}"/>
              </a:ext>
            </a:extLst>
          </p:cNvPr>
          <p:cNvSpPr txBox="1"/>
          <p:nvPr/>
        </p:nvSpPr>
        <p:spPr>
          <a:xfrm>
            <a:off x="228600" y="680224"/>
            <a:ext cx="4057650" cy="1215717"/>
          </a:xfrm>
          <a:prstGeom prst="rect">
            <a:avLst/>
          </a:prstGeom>
          <a:noFill/>
        </p:spPr>
        <p:txBody>
          <a:bodyPr wrap="square" rtlCol="0">
            <a:spAutoFit/>
          </a:bodyPr>
          <a:lstStyle/>
          <a:p>
            <a:r>
              <a:rPr lang="en-US" altLang="zh-CN" sz="850" b="1" dirty="0">
                <a:solidFill>
                  <a:srgbClr val="C00000"/>
                </a:solidFill>
                <a:latin typeface="Source Sans Pro" panose="020B0503030403020204" pitchFamily="34" charset="0"/>
              </a:rPr>
              <a:t>7.</a:t>
            </a:r>
            <a:r>
              <a:rPr lang="zh-CN" altLang="en-US" sz="850" b="1" dirty="0">
                <a:solidFill>
                  <a:srgbClr val="C00000"/>
                </a:solidFill>
                <a:latin typeface="Source Sans Pro" panose="020B0503030403020204" pitchFamily="34" charset="0"/>
              </a:rPr>
              <a:t>        </a:t>
            </a:r>
            <a:r>
              <a:rPr lang="en-US" sz="850" b="1" dirty="0">
                <a:solidFill>
                  <a:srgbClr val="C00000"/>
                </a:solidFill>
                <a:latin typeface="Source Sans Pro" panose="020B0503030403020204" pitchFamily="34" charset="0"/>
              </a:rPr>
              <a:t>Monitoring your job and collecting the results when it has completed</a:t>
            </a:r>
            <a:endParaRPr lang="en-US" altLang="zh-CN" sz="850" b="1" dirty="0">
              <a:solidFill>
                <a:srgbClr val="C00000"/>
              </a:solidFill>
              <a:latin typeface="Source Sans Pro" panose="020B0503030403020204" pitchFamily="34" charset="0"/>
            </a:endParaRPr>
          </a:p>
          <a:p>
            <a:pPr marL="228600" indent="-228600">
              <a:buAutoNum type="arabicPeriod" startAt="5"/>
            </a:pPr>
            <a:endParaRPr lang="en-US" sz="850" b="1" dirty="0">
              <a:solidFill>
                <a:srgbClr val="C00000"/>
              </a:solidFill>
              <a:latin typeface="Source Sans Pro" panose="020B0503030403020204" pitchFamily="34" charset="0"/>
            </a:endParaRPr>
          </a:p>
          <a:p>
            <a:pPr marL="228600" indent="-228600">
              <a:buAutoNum type="arabicPeriod" startAt="5"/>
            </a:pPr>
            <a:endParaRPr lang="en-US" altLang="zh-CN" sz="700" b="1" dirty="0">
              <a:solidFill>
                <a:srgbClr val="C00000"/>
              </a:solidFill>
              <a:latin typeface="Source Sans Pro" panose="020B0503030403020204" pitchFamily="34" charset="0"/>
            </a:endParaRPr>
          </a:p>
          <a:p>
            <a:r>
              <a:rPr lang="en-US" sz="700" dirty="0">
                <a:effectLst/>
                <a:latin typeface="LMRoman10"/>
              </a:rPr>
              <a:t>To check the current submitted jobs for a specific user, run </a:t>
            </a:r>
            <a:r>
              <a:rPr lang="en-US" sz="700" dirty="0" err="1">
                <a:solidFill>
                  <a:srgbClr val="007F7F"/>
                </a:solidFill>
                <a:effectLst/>
                <a:latin typeface="LMMono10"/>
              </a:rPr>
              <a:t>squeue</a:t>
            </a:r>
            <a:r>
              <a:rPr lang="en-US" sz="700" dirty="0">
                <a:solidFill>
                  <a:srgbClr val="007F7F"/>
                </a:solidFill>
                <a:effectLst/>
                <a:latin typeface="LMMono10"/>
              </a:rPr>
              <a:t> -u </a:t>
            </a:r>
            <a:r>
              <a:rPr lang="en-US" altLang="zh-CN" sz="700" dirty="0">
                <a:solidFill>
                  <a:srgbClr val="007F7F"/>
                </a:solidFill>
                <a:effectLst/>
                <a:latin typeface="LMMono10"/>
              </a:rPr>
              <a:t>&lt;</a:t>
            </a:r>
            <a:r>
              <a:rPr lang="en-US" sz="700" dirty="0">
                <a:solidFill>
                  <a:srgbClr val="007F7F"/>
                </a:solidFill>
                <a:effectLst/>
                <a:latin typeface="LMMono10"/>
              </a:rPr>
              <a:t>username</a:t>
            </a:r>
            <a:r>
              <a:rPr lang="en-US" altLang="zh-CN" sz="700" dirty="0">
                <a:solidFill>
                  <a:srgbClr val="007F7F"/>
                </a:solidFill>
                <a:latin typeface="LMMono10"/>
              </a:rPr>
              <a:t>&gt;</a:t>
            </a:r>
            <a:r>
              <a:rPr lang="en-US" sz="700" dirty="0">
                <a:effectLst/>
                <a:latin typeface="LMRoman10"/>
              </a:rPr>
              <a:t>.</a:t>
            </a:r>
            <a:br>
              <a:rPr lang="en-US" sz="700" dirty="0">
                <a:effectLst/>
                <a:latin typeface="LMRoman10"/>
              </a:rPr>
            </a:br>
            <a:r>
              <a:rPr lang="en-US" sz="700" dirty="0">
                <a:effectLst/>
                <a:latin typeface="LMRoman10"/>
              </a:rPr>
              <a:t>To cancel a job, run </a:t>
            </a:r>
            <a:r>
              <a:rPr lang="en-US" sz="700" dirty="0" err="1">
                <a:solidFill>
                  <a:srgbClr val="007F7F"/>
                </a:solidFill>
                <a:effectLst/>
                <a:latin typeface="LMMono10"/>
              </a:rPr>
              <a:t>scancel</a:t>
            </a:r>
            <a:r>
              <a:rPr lang="en-US" sz="700" dirty="0">
                <a:solidFill>
                  <a:srgbClr val="007F7F"/>
                </a:solidFill>
                <a:effectLst/>
                <a:latin typeface="LMMono10"/>
              </a:rPr>
              <a:t> </a:t>
            </a:r>
            <a:r>
              <a:rPr lang="en-US" altLang="zh-CN" sz="700" dirty="0">
                <a:solidFill>
                  <a:srgbClr val="007F7F"/>
                </a:solidFill>
                <a:effectLst/>
                <a:latin typeface="LMMono10"/>
              </a:rPr>
              <a:t>&lt;</a:t>
            </a:r>
            <a:r>
              <a:rPr lang="en-US" sz="700" dirty="0" err="1">
                <a:solidFill>
                  <a:srgbClr val="007F7F"/>
                </a:solidFill>
                <a:effectLst/>
                <a:latin typeface="LMMono10"/>
              </a:rPr>
              <a:t>jobID</a:t>
            </a:r>
            <a:r>
              <a:rPr lang="en-US" altLang="zh-CN" sz="700" dirty="0">
                <a:solidFill>
                  <a:srgbClr val="007F7F"/>
                </a:solidFill>
                <a:effectLst/>
                <a:latin typeface="LMMono10"/>
              </a:rPr>
              <a:t>&gt;</a:t>
            </a:r>
            <a:r>
              <a:rPr lang="en-US" sz="700" dirty="0">
                <a:effectLst/>
                <a:latin typeface="LMRoman10"/>
              </a:rPr>
              <a:t>.</a:t>
            </a:r>
            <a:br>
              <a:rPr lang="en-US" sz="700" dirty="0">
                <a:effectLst/>
                <a:latin typeface="LMRoman10"/>
              </a:rPr>
            </a:br>
            <a:r>
              <a:rPr lang="en-US" sz="700" dirty="0">
                <a:effectLst/>
                <a:latin typeface="LMRoman10"/>
              </a:rPr>
              <a:t>To check the details for a specific job, run </a:t>
            </a:r>
            <a:r>
              <a:rPr lang="en-US" sz="700" dirty="0" err="1">
                <a:solidFill>
                  <a:srgbClr val="007F7F"/>
                </a:solidFill>
                <a:effectLst/>
                <a:latin typeface="LMMono10"/>
              </a:rPr>
              <a:t>scontrol</a:t>
            </a:r>
            <a:r>
              <a:rPr lang="en-US" sz="700" dirty="0">
                <a:solidFill>
                  <a:srgbClr val="007F7F"/>
                </a:solidFill>
                <a:effectLst/>
                <a:latin typeface="LMMono10"/>
              </a:rPr>
              <a:t> show </a:t>
            </a:r>
            <a:r>
              <a:rPr lang="en-US" altLang="zh-CN" sz="700" dirty="0">
                <a:solidFill>
                  <a:srgbClr val="007F7F"/>
                </a:solidFill>
                <a:effectLst/>
                <a:latin typeface="LMMono10"/>
              </a:rPr>
              <a:t>&lt;</a:t>
            </a:r>
            <a:r>
              <a:rPr lang="en-US" sz="700" dirty="0" err="1">
                <a:solidFill>
                  <a:srgbClr val="007F7F"/>
                </a:solidFill>
                <a:effectLst/>
                <a:latin typeface="LMMono10"/>
              </a:rPr>
              <a:t>job</a:t>
            </a:r>
            <a:r>
              <a:rPr lang="en-US" altLang="zh-CN" sz="700" dirty="0" err="1">
                <a:solidFill>
                  <a:srgbClr val="007F7F"/>
                </a:solidFill>
                <a:effectLst/>
                <a:latin typeface="LMMono10"/>
              </a:rPr>
              <a:t>ID</a:t>
            </a:r>
            <a:r>
              <a:rPr lang="en-US" altLang="zh-CN" sz="700" dirty="0">
                <a:solidFill>
                  <a:srgbClr val="007F7F"/>
                </a:solidFill>
                <a:effectLst/>
                <a:latin typeface="LMMono10"/>
              </a:rPr>
              <a:t>&gt;</a:t>
            </a:r>
            <a:r>
              <a:rPr lang="en-US" sz="700" dirty="0">
                <a:solidFill>
                  <a:srgbClr val="007F7F"/>
                </a:solidFill>
                <a:effectLst/>
                <a:latin typeface="LMMono10"/>
              </a:rPr>
              <a:t> -dd </a:t>
            </a:r>
            <a:r>
              <a:rPr lang="en-US" altLang="zh-CN" sz="700" dirty="0">
                <a:solidFill>
                  <a:srgbClr val="007F7F"/>
                </a:solidFill>
                <a:effectLst/>
                <a:latin typeface="LMMono10"/>
              </a:rPr>
              <a:t>&lt;</a:t>
            </a:r>
            <a:r>
              <a:rPr lang="en-US" sz="700" dirty="0" err="1">
                <a:solidFill>
                  <a:srgbClr val="007F7F"/>
                </a:solidFill>
                <a:effectLst/>
                <a:latin typeface="LMMono10"/>
              </a:rPr>
              <a:t>jobID</a:t>
            </a:r>
            <a:r>
              <a:rPr lang="en-US" altLang="zh-CN" sz="700" dirty="0">
                <a:solidFill>
                  <a:srgbClr val="007F7F"/>
                </a:solidFill>
                <a:effectLst/>
                <a:latin typeface="LMMono10"/>
              </a:rPr>
              <a:t>&gt;</a:t>
            </a:r>
            <a:r>
              <a:rPr lang="en-US" sz="700" dirty="0">
                <a:effectLst/>
                <a:latin typeface="LMRoman10"/>
              </a:rPr>
              <a:t>.</a:t>
            </a:r>
            <a:br>
              <a:rPr lang="en-US" sz="700" dirty="0">
                <a:effectLst/>
                <a:latin typeface="LMRoman10"/>
              </a:rPr>
            </a:br>
            <a:r>
              <a:rPr lang="en-US" sz="700" dirty="0">
                <a:effectLst/>
                <a:latin typeface="LMRoman10"/>
              </a:rPr>
              <a:t>The output is usually printed in a file named ’</a:t>
            </a:r>
            <a:r>
              <a:rPr lang="en-US" sz="700" dirty="0" err="1">
                <a:effectLst/>
                <a:latin typeface="LMRoman10"/>
              </a:rPr>
              <a:t>slurm-jobid.out</a:t>
            </a:r>
            <a:r>
              <a:rPr lang="en-US" sz="700" dirty="0">
                <a:effectLst/>
                <a:latin typeface="LMRoman10"/>
              </a:rPr>
              <a:t>’, we can look at the current result by</a:t>
            </a:r>
            <a:br>
              <a:rPr lang="en-US" sz="700" dirty="0">
                <a:effectLst/>
                <a:latin typeface="LMRoman10"/>
              </a:rPr>
            </a:br>
            <a:r>
              <a:rPr lang="en-US" sz="700" dirty="0">
                <a:solidFill>
                  <a:srgbClr val="007F7F"/>
                </a:solidFill>
                <a:effectLst/>
                <a:latin typeface="LMMono10"/>
              </a:rPr>
              <a:t>cat </a:t>
            </a:r>
            <a:r>
              <a:rPr lang="en-US" sz="700" dirty="0" err="1">
                <a:solidFill>
                  <a:srgbClr val="007F7F"/>
                </a:solidFill>
                <a:effectLst/>
                <a:latin typeface="LMMono10"/>
              </a:rPr>
              <a:t>slurm-jobid.out</a:t>
            </a:r>
            <a:r>
              <a:rPr lang="en-US" sz="700" dirty="0">
                <a:effectLst/>
                <a:latin typeface="LMRoman10"/>
              </a:rPr>
              <a:t>. Or, if we have real-time printed results available, we can run </a:t>
            </a:r>
            <a:r>
              <a:rPr lang="en-US" sz="700" dirty="0">
                <a:solidFill>
                  <a:srgbClr val="007F7F"/>
                </a:solidFill>
                <a:effectLst/>
                <a:latin typeface="LMMono10"/>
              </a:rPr>
              <a:t>watch -n 0.5 "cat </a:t>
            </a:r>
            <a:r>
              <a:rPr lang="en-US" sz="700" dirty="0" err="1">
                <a:solidFill>
                  <a:srgbClr val="007F7F"/>
                </a:solidFill>
                <a:effectLst/>
                <a:latin typeface="LMMono10"/>
              </a:rPr>
              <a:t>slurm-jobid.out</a:t>
            </a:r>
            <a:r>
              <a:rPr lang="en-US" sz="700" dirty="0">
                <a:solidFill>
                  <a:srgbClr val="007F7F"/>
                </a:solidFill>
                <a:effectLst/>
                <a:latin typeface="LMMono10"/>
              </a:rPr>
              <a:t>" </a:t>
            </a:r>
            <a:r>
              <a:rPr lang="en-US" sz="700" dirty="0">
                <a:effectLst/>
                <a:latin typeface="LMRoman10"/>
              </a:rPr>
              <a:t>to check the result every 5 seconds. </a:t>
            </a:r>
          </a:p>
          <a:p>
            <a:endParaRPr lang="en-US" sz="700" dirty="0"/>
          </a:p>
        </p:txBody>
      </p:sp>
    </p:spTree>
    <p:extLst>
      <p:ext uri="{BB962C8B-B14F-4D97-AF65-F5344CB8AC3E}">
        <p14:creationId xmlns:p14="http://schemas.microsoft.com/office/powerpoint/2010/main" val="31828282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6F941EA8-6632-3842-F39E-D7459E8D8B2E}"/>
              </a:ext>
            </a:extLst>
          </p:cNvPr>
          <p:cNvSpPr/>
          <p:nvPr/>
        </p:nvSpPr>
        <p:spPr>
          <a:xfrm>
            <a:off x="323849" y="892175"/>
            <a:ext cx="4175359" cy="2133600"/>
          </a:xfrm>
          <a:prstGeom prst="roundRect">
            <a:avLst/>
          </a:prstGeom>
          <a:solidFill>
            <a:schemeClr val="tx2">
              <a:lumMod val="40000"/>
              <a:lumOff val="60000"/>
              <a:alpha val="36000"/>
            </a:schemeClr>
          </a:solidFill>
          <a:ln>
            <a:solidFill>
              <a:schemeClr val="tx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A331DE-0BC4-785E-B641-C0E2C5E05BB3}"/>
              </a:ext>
            </a:extLst>
          </p:cNvPr>
          <p:cNvSpPr>
            <a:spLocks noGrp="1"/>
          </p:cNvSpPr>
          <p:nvPr>
            <p:ph type="title"/>
          </p:nvPr>
        </p:nvSpPr>
        <p:spPr>
          <a:xfrm>
            <a:off x="110889" y="64579"/>
            <a:ext cx="4388320" cy="184666"/>
          </a:xfrm>
        </p:spPr>
        <p:txBody>
          <a:bodyPr/>
          <a:lstStyle/>
          <a:p>
            <a:r>
              <a:rPr lang="en-US" altLang="zh-CN" dirty="0"/>
              <a:t>Template</a:t>
            </a:r>
            <a:endParaRPr lang="en-US" dirty="0"/>
          </a:p>
        </p:txBody>
      </p:sp>
      <p:pic>
        <p:nvPicPr>
          <p:cNvPr id="1029" name="Picture 5" descr="page5image4981504">
            <a:extLst>
              <a:ext uri="{FF2B5EF4-FFF2-40B4-BE49-F238E27FC236}">
                <a16:creationId xmlns:a16="http://schemas.microsoft.com/office/drawing/2014/main" id="{5D9EE1C4-FBD1-F031-FB29-BBDD81286D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000" y="-1066800"/>
            <a:ext cx="5943600" cy="127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age6image4737088">
            <a:extLst>
              <a:ext uri="{FF2B5EF4-FFF2-40B4-BE49-F238E27FC236}">
                <a16:creationId xmlns:a16="http://schemas.microsoft.com/office/drawing/2014/main" id="{0F94655E-E99A-6666-3908-166837B5ED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000" y="-639763"/>
            <a:ext cx="5943600" cy="127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75F1700-6938-00E8-DB80-555B3BEE0693}"/>
              </a:ext>
            </a:extLst>
          </p:cNvPr>
          <p:cNvSpPr txBox="1"/>
          <p:nvPr/>
        </p:nvSpPr>
        <p:spPr>
          <a:xfrm>
            <a:off x="247650" y="581967"/>
            <a:ext cx="3429144" cy="338554"/>
          </a:xfrm>
          <a:prstGeom prst="rect">
            <a:avLst/>
          </a:prstGeom>
          <a:noFill/>
        </p:spPr>
        <p:txBody>
          <a:bodyPr wrap="none" rtlCol="0">
            <a:spAutoFit/>
          </a:bodyPr>
          <a:lstStyle/>
          <a:p>
            <a:r>
              <a:rPr lang="en-US" sz="800" b="1" dirty="0">
                <a:effectLst/>
                <a:latin typeface="LMRoman10"/>
              </a:rPr>
              <a:t>At the end, here is a template for submitting a job on discovery using </a:t>
            </a:r>
            <a:r>
              <a:rPr lang="en-US" sz="800" b="1" dirty="0" err="1">
                <a:effectLst/>
                <a:latin typeface="LMRoman10"/>
              </a:rPr>
              <a:t>Slurm</a:t>
            </a:r>
            <a:r>
              <a:rPr lang="en-US" sz="800" dirty="0">
                <a:effectLst/>
                <a:latin typeface="LMRoman10"/>
              </a:rPr>
              <a:t>: </a:t>
            </a:r>
            <a:endParaRPr lang="en-US" sz="800" dirty="0"/>
          </a:p>
          <a:p>
            <a:endParaRPr lang="en-US" sz="800" dirty="0"/>
          </a:p>
        </p:txBody>
      </p:sp>
      <p:grpSp>
        <p:nvGrpSpPr>
          <p:cNvPr id="11" name="Group 10">
            <a:extLst>
              <a:ext uri="{FF2B5EF4-FFF2-40B4-BE49-F238E27FC236}">
                <a16:creationId xmlns:a16="http://schemas.microsoft.com/office/drawing/2014/main" id="{A2923056-B6CC-1399-85F8-E01948EE70C2}"/>
              </a:ext>
            </a:extLst>
          </p:cNvPr>
          <p:cNvGrpSpPr/>
          <p:nvPr/>
        </p:nvGrpSpPr>
        <p:grpSpPr>
          <a:xfrm>
            <a:off x="483217" y="940887"/>
            <a:ext cx="3879233" cy="2292935"/>
            <a:chOff x="628650" y="940887"/>
            <a:chExt cx="3879233" cy="2292935"/>
          </a:xfrm>
        </p:grpSpPr>
        <p:sp>
          <p:nvSpPr>
            <p:cNvPr id="7" name="TextBox 6">
              <a:extLst>
                <a:ext uri="{FF2B5EF4-FFF2-40B4-BE49-F238E27FC236}">
                  <a16:creationId xmlns:a16="http://schemas.microsoft.com/office/drawing/2014/main" id="{63606A4E-B5A9-380B-A928-2BBE2FA18FAF}"/>
                </a:ext>
              </a:extLst>
            </p:cNvPr>
            <p:cNvSpPr txBox="1"/>
            <p:nvPr/>
          </p:nvSpPr>
          <p:spPr>
            <a:xfrm>
              <a:off x="628650" y="940887"/>
              <a:ext cx="3272050" cy="2292935"/>
            </a:xfrm>
            <a:prstGeom prst="rect">
              <a:avLst/>
            </a:prstGeom>
            <a:noFill/>
          </p:spPr>
          <p:txBody>
            <a:bodyPr wrap="none" rtlCol="0">
              <a:spAutoFit/>
            </a:bodyPr>
            <a:lstStyle/>
            <a:p>
              <a:pPr marL="342900" indent="-342900">
                <a:buFont typeface="+mj-lt"/>
                <a:buAutoNum type="arabicPeriod"/>
              </a:pPr>
              <a:r>
                <a:rPr lang="en-US" altLang="zh-CN" sz="800" dirty="0"/>
                <a:t>Prepare</a:t>
              </a:r>
              <a:r>
                <a:rPr lang="zh-CN" altLang="en-US" sz="800" dirty="0"/>
                <a:t> </a:t>
              </a:r>
              <a:r>
                <a:rPr lang="en-US" altLang="zh-CN" sz="800" dirty="0"/>
                <a:t>the</a:t>
              </a:r>
              <a:r>
                <a:rPr lang="zh-CN" altLang="en-US" sz="800" dirty="0"/>
                <a:t> </a:t>
              </a:r>
              <a:r>
                <a:rPr lang="en-US" altLang="zh-CN" sz="800" dirty="0"/>
                <a:t>script</a:t>
              </a:r>
              <a:r>
                <a:rPr lang="zh-CN" altLang="en-US" sz="800" dirty="0"/>
                <a:t> </a:t>
              </a:r>
              <a:r>
                <a:rPr lang="en-US" altLang="zh-CN" sz="800" dirty="0" err="1"/>
                <a:t>test.py</a:t>
              </a:r>
              <a:endParaRPr lang="en-US" altLang="zh-CN" sz="800" dirty="0"/>
            </a:p>
            <a:p>
              <a:pPr marL="342900" indent="-342900">
                <a:buFont typeface="+mj-lt"/>
                <a:buAutoNum type="arabicPeriod"/>
              </a:pPr>
              <a:r>
                <a:rPr lang="en-US" altLang="zh-CN" sz="800" dirty="0"/>
                <a:t>Test</a:t>
              </a:r>
              <a:r>
                <a:rPr lang="zh-CN" altLang="en-US" sz="800" dirty="0"/>
                <a:t> </a:t>
              </a:r>
              <a:r>
                <a:rPr lang="en-US" altLang="zh-CN" sz="800" dirty="0"/>
                <a:t>the</a:t>
              </a:r>
              <a:r>
                <a:rPr lang="zh-CN" altLang="en-US" sz="800" dirty="0"/>
                <a:t> </a:t>
              </a:r>
              <a:r>
                <a:rPr lang="en-US" altLang="zh-CN" sz="800" dirty="0"/>
                <a:t>script</a:t>
              </a:r>
              <a:r>
                <a:rPr lang="zh-CN" altLang="en-US" sz="800" dirty="0"/>
                <a:t> </a:t>
              </a:r>
              <a:r>
                <a:rPr lang="en-US" sz="800" dirty="0">
                  <a:effectLst/>
                  <a:latin typeface="LMRoman10"/>
                </a:rPr>
                <a:t>by running an interactive job </a:t>
              </a:r>
            </a:p>
            <a:p>
              <a:pPr marL="342900" indent="-342900">
                <a:buFont typeface="+mj-lt"/>
                <a:buAutoNum type="arabicPeriod"/>
              </a:pPr>
              <a:endParaRPr lang="en-US" sz="800" dirty="0">
                <a:latin typeface="LMRoman10"/>
              </a:endParaRPr>
            </a:p>
            <a:p>
              <a:pPr marL="342900" indent="-342900">
                <a:buFont typeface="+mj-lt"/>
                <a:buAutoNum type="arabicPeriod"/>
              </a:pPr>
              <a:endParaRPr lang="en-US" sz="800" dirty="0"/>
            </a:p>
            <a:p>
              <a:pPr marL="342900" indent="-342900">
                <a:buFont typeface="+mj-lt"/>
                <a:buAutoNum type="arabicPeriod"/>
              </a:pPr>
              <a:r>
                <a:rPr lang="en-US" altLang="zh-CN" sz="800" dirty="0"/>
                <a:t>Create</a:t>
              </a:r>
              <a:r>
                <a:rPr lang="zh-CN" altLang="en-US" sz="800" dirty="0"/>
                <a:t> </a:t>
              </a:r>
              <a:r>
                <a:rPr lang="en-US" sz="800" dirty="0">
                  <a:effectLst/>
                  <a:latin typeface="LMRoman10"/>
                </a:rPr>
                <a:t>a bash </a:t>
              </a:r>
              <a:r>
                <a:rPr lang="en-US" altLang="zh-CN" sz="800" dirty="0">
                  <a:effectLst/>
                  <a:latin typeface="LMRoman10"/>
                </a:rPr>
                <a:t>file</a:t>
              </a:r>
              <a:r>
                <a:rPr lang="zh-CN" altLang="en-US" sz="800" dirty="0">
                  <a:effectLst/>
                  <a:latin typeface="LMRoman10"/>
                </a:rPr>
                <a:t> </a:t>
              </a:r>
              <a:r>
                <a:rPr lang="en-US" altLang="zh-CN" sz="800" dirty="0">
                  <a:effectLst/>
                  <a:latin typeface="LMRoman10"/>
                </a:rPr>
                <a:t>including</a:t>
              </a:r>
              <a:r>
                <a:rPr lang="zh-CN" altLang="en-US" sz="800" dirty="0">
                  <a:effectLst/>
                  <a:latin typeface="LMRoman10"/>
                </a:rPr>
                <a:t> </a:t>
              </a:r>
              <a:r>
                <a:rPr lang="en-US" altLang="zh-CN" sz="800" dirty="0">
                  <a:effectLst/>
                  <a:latin typeface="LMRoman10"/>
                </a:rPr>
                <a:t>the</a:t>
              </a:r>
              <a:r>
                <a:rPr lang="zh-CN" altLang="en-US" sz="800" dirty="0">
                  <a:effectLst/>
                  <a:latin typeface="LMRoman10"/>
                </a:rPr>
                <a:t> </a:t>
              </a:r>
              <a:r>
                <a:rPr lang="en-US" altLang="zh-CN" sz="800" dirty="0">
                  <a:effectLst/>
                  <a:latin typeface="LMRoman10"/>
                </a:rPr>
                <a:t>actions</a:t>
              </a:r>
              <a:r>
                <a:rPr lang="zh-CN" altLang="en-US" sz="800" dirty="0">
                  <a:effectLst/>
                  <a:latin typeface="LMRoman10"/>
                </a:rPr>
                <a:t> </a:t>
              </a:r>
              <a:r>
                <a:rPr lang="en-US" altLang="zh-CN" sz="800" dirty="0">
                  <a:effectLst/>
                  <a:latin typeface="LMRoman10"/>
                </a:rPr>
                <a:t>of</a:t>
              </a:r>
              <a:r>
                <a:rPr lang="zh-CN" altLang="en-US" sz="800" dirty="0">
                  <a:effectLst/>
                  <a:latin typeface="LMRoman10"/>
                </a:rPr>
                <a:t> </a:t>
              </a:r>
              <a:r>
                <a:rPr lang="en-US" altLang="zh-CN" sz="800" dirty="0">
                  <a:effectLst/>
                  <a:latin typeface="LMRoman10"/>
                </a:rPr>
                <a:t>submitting</a:t>
              </a:r>
              <a:r>
                <a:rPr lang="zh-CN" altLang="en-US" sz="800" dirty="0">
                  <a:effectLst/>
                  <a:latin typeface="LMRoman10"/>
                </a:rPr>
                <a:t> </a:t>
              </a:r>
              <a:r>
                <a:rPr lang="en-US" altLang="zh-CN" sz="800" dirty="0">
                  <a:effectLst/>
                  <a:latin typeface="LMRoman10"/>
                </a:rPr>
                <a:t>batch</a:t>
              </a:r>
              <a:r>
                <a:rPr lang="zh-CN" altLang="en-US" sz="800" dirty="0">
                  <a:effectLst/>
                  <a:latin typeface="LMRoman10"/>
                </a:rPr>
                <a:t> </a:t>
              </a:r>
              <a:r>
                <a:rPr lang="en-US" altLang="zh-CN" sz="800" dirty="0">
                  <a:effectLst/>
                  <a:latin typeface="LMRoman10"/>
                </a:rPr>
                <a:t>jobs</a:t>
              </a:r>
            </a:p>
            <a:p>
              <a:pPr marL="342900" indent="-342900">
                <a:buFont typeface="+mj-lt"/>
                <a:buAutoNum type="arabicPeriod"/>
              </a:pPr>
              <a:endParaRPr lang="en-US" altLang="zh-CN" sz="800" dirty="0">
                <a:latin typeface="LMRoman10"/>
              </a:endParaRPr>
            </a:p>
            <a:p>
              <a:pPr marL="342900" indent="-342900">
                <a:buFont typeface="+mj-lt"/>
                <a:buAutoNum type="arabicPeriod"/>
              </a:pPr>
              <a:endParaRPr lang="en-US" altLang="zh-CN" sz="800" dirty="0">
                <a:effectLst/>
                <a:latin typeface="LMRoman10"/>
              </a:endParaRPr>
            </a:p>
            <a:p>
              <a:pPr marL="342900" indent="-342900">
                <a:buFont typeface="+mj-lt"/>
                <a:buAutoNum type="arabicPeriod"/>
              </a:pPr>
              <a:endParaRPr lang="en-US" altLang="zh-CN" sz="800" dirty="0">
                <a:latin typeface="LMRoman10"/>
              </a:endParaRPr>
            </a:p>
            <a:p>
              <a:pPr marL="342900" indent="-342900">
                <a:buFont typeface="+mj-lt"/>
                <a:buAutoNum type="arabicPeriod"/>
              </a:pPr>
              <a:endParaRPr lang="en-US" altLang="zh-CN" sz="800" dirty="0">
                <a:effectLst/>
                <a:latin typeface="LMRoman10"/>
              </a:endParaRPr>
            </a:p>
            <a:p>
              <a:pPr marL="342900" indent="-342900">
                <a:buFont typeface="+mj-lt"/>
                <a:buAutoNum type="arabicPeriod"/>
              </a:pPr>
              <a:endParaRPr lang="en-US" altLang="zh-CN" sz="800" dirty="0">
                <a:effectLst/>
                <a:latin typeface="LMRoman10"/>
              </a:endParaRPr>
            </a:p>
            <a:p>
              <a:pPr marL="342900" indent="-342900">
                <a:buFont typeface="+mj-lt"/>
                <a:buAutoNum type="arabicPeriod"/>
              </a:pPr>
              <a:endParaRPr lang="en-US" altLang="zh-CN" sz="800" dirty="0">
                <a:latin typeface="LMRoman10"/>
              </a:endParaRPr>
            </a:p>
            <a:p>
              <a:pPr marL="342900" indent="-342900">
                <a:buFont typeface="+mj-lt"/>
                <a:buAutoNum type="arabicPeriod"/>
              </a:pPr>
              <a:endParaRPr lang="en-US" altLang="zh-CN" sz="800" dirty="0">
                <a:effectLst/>
                <a:latin typeface="LMRoman10"/>
              </a:endParaRPr>
            </a:p>
            <a:p>
              <a:pPr marL="342900" indent="-342900">
                <a:buFont typeface="+mj-lt"/>
                <a:buAutoNum type="arabicPeriod"/>
              </a:pPr>
              <a:r>
                <a:rPr lang="en-US" altLang="zh-CN" sz="800" dirty="0">
                  <a:latin typeface="LMRoman10"/>
                </a:rPr>
                <a:t>Submit</a:t>
              </a:r>
              <a:r>
                <a:rPr lang="zh-CN" altLang="en-US" sz="800" dirty="0">
                  <a:latin typeface="LMRoman10"/>
                </a:rPr>
                <a:t> </a:t>
              </a:r>
              <a:r>
                <a:rPr lang="en-US" altLang="zh-CN" sz="800" dirty="0">
                  <a:latin typeface="LMRoman10"/>
                </a:rPr>
                <a:t>a</a:t>
              </a:r>
              <a:r>
                <a:rPr lang="zh-CN" altLang="en-US" sz="800" dirty="0">
                  <a:latin typeface="LMRoman10"/>
                </a:rPr>
                <a:t> </a:t>
              </a:r>
              <a:r>
                <a:rPr lang="en-US" altLang="zh-CN" sz="800" dirty="0">
                  <a:latin typeface="LMRoman10"/>
                </a:rPr>
                <a:t>batch</a:t>
              </a:r>
              <a:r>
                <a:rPr lang="zh-CN" altLang="en-US" sz="800" dirty="0">
                  <a:latin typeface="LMRoman10"/>
                </a:rPr>
                <a:t> </a:t>
              </a:r>
              <a:r>
                <a:rPr lang="en-US" altLang="zh-CN" sz="800" dirty="0">
                  <a:latin typeface="LMRoman10"/>
                </a:rPr>
                <a:t>job</a:t>
              </a:r>
              <a:r>
                <a:rPr lang="zh-CN" altLang="en-US" sz="800" dirty="0">
                  <a:latin typeface="LMRoman10"/>
                </a:rPr>
                <a:t> </a:t>
              </a:r>
              <a:r>
                <a:rPr lang="en-US" altLang="zh-CN" sz="800" dirty="0">
                  <a:latin typeface="LMRoman10"/>
                </a:rPr>
                <a:t>with</a:t>
              </a:r>
              <a:r>
                <a:rPr lang="zh-CN" altLang="en-US" sz="800" dirty="0">
                  <a:latin typeface="LMRoman10"/>
                </a:rPr>
                <a:t> </a:t>
              </a:r>
              <a:r>
                <a:rPr lang="en-US" sz="700" dirty="0" err="1">
                  <a:solidFill>
                    <a:srgbClr val="007F7F"/>
                  </a:solidFill>
                  <a:latin typeface="LMMono10"/>
                </a:rPr>
                <a:t>sbatch</a:t>
              </a:r>
              <a:r>
                <a:rPr lang="en-US" sz="700" dirty="0">
                  <a:solidFill>
                    <a:srgbClr val="007F7F"/>
                  </a:solidFill>
                  <a:latin typeface="LMMono10"/>
                </a:rPr>
                <a:t> </a:t>
              </a:r>
              <a:r>
                <a:rPr lang="en-US" sz="700" dirty="0" err="1">
                  <a:solidFill>
                    <a:srgbClr val="007F7F"/>
                  </a:solidFill>
                  <a:latin typeface="LMMono10"/>
                </a:rPr>
                <a:t>test.slurm</a:t>
              </a:r>
              <a:endParaRPr lang="en-US" sz="800" dirty="0"/>
            </a:p>
            <a:p>
              <a:pPr marL="342900" indent="-342900">
                <a:buFont typeface="+mj-lt"/>
                <a:buAutoNum type="arabicPeriod"/>
              </a:pPr>
              <a:endParaRPr lang="en-US" altLang="zh-CN" sz="800" dirty="0">
                <a:latin typeface="LMRoman10"/>
              </a:endParaRPr>
            </a:p>
            <a:p>
              <a:pPr marL="342900" indent="-342900">
                <a:buFont typeface="+mj-lt"/>
                <a:buAutoNum type="arabicPeriod"/>
              </a:pPr>
              <a:r>
                <a:rPr lang="en-US" altLang="zh-CN" sz="800" dirty="0">
                  <a:effectLst/>
                  <a:latin typeface="LMRoman10"/>
                </a:rPr>
                <a:t>Check</a:t>
              </a:r>
              <a:r>
                <a:rPr lang="zh-CN" altLang="en-US" sz="800" dirty="0">
                  <a:effectLst/>
                  <a:latin typeface="LMRoman10"/>
                </a:rPr>
                <a:t> </a:t>
              </a:r>
              <a:r>
                <a:rPr lang="en-US" altLang="zh-CN" sz="800" dirty="0">
                  <a:effectLst/>
                  <a:latin typeface="LMRoman10"/>
                </a:rPr>
                <a:t>job</a:t>
              </a:r>
              <a:r>
                <a:rPr lang="zh-CN" altLang="en-US" sz="800" dirty="0">
                  <a:effectLst/>
                  <a:latin typeface="LMRoman10"/>
                </a:rPr>
                <a:t> </a:t>
              </a:r>
              <a:r>
                <a:rPr lang="en-US" altLang="zh-CN" sz="800" dirty="0">
                  <a:effectLst/>
                  <a:latin typeface="LMRoman10"/>
                </a:rPr>
                <a:t>status</a:t>
              </a:r>
              <a:r>
                <a:rPr lang="zh-CN" altLang="en-US" sz="800" dirty="0">
                  <a:effectLst/>
                  <a:latin typeface="LMRoman10"/>
                </a:rPr>
                <a:t> </a:t>
              </a:r>
              <a:r>
                <a:rPr lang="en-US" altLang="zh-CN" sz="800" dirty="0">
                  <a:latin typeface="LMRoman10"/>
                </a:rPr>
                <a:t>with</a:t>
              </a:r>
              <a:r>
                <a:rPr lang="zh-CN" altLang="en-US" sz="800" dirty="0">
                  <a:latin typeface="LMRoman10"/>
                </a:rPr>
                <a:t> </a:t>
              </a:r>
              <a:r>
                <a:rPr lang="en-US" sz="700" dirty="0" err="1">
                  <a:solidFill>
                    <a:srgbClr val="007F7F"/>
                  </a:solidFill>
                  <a:effectLst/>
                  <a:latin typeface="LMMono10"/>
                </a:rPr>
                <a:t>squeue</a:t>
              </a:r>
              <a:r>
                <a:rPr lang="en-US" sz="700" dirty="0">
                  <a:solidFill>
                    <a:srgbClr val="007F7F"/>
                  </a:solidFill>
                  <a:effectLst/>
                  <a:latin typeface="LMMono10"/>
                </a:rPr>
                <a:t> -u username </a:t>
              </a:r>
              <a:r>
                <a:rPr lang="en-US" sz="800" dirty="0">
                  <a:effectLst/>
                  <a:latin typeface="LMRoman10"/>
                </a:rPr>
                <a:t>or</a:t>
              </a:r>
              <a:r>
                <a:rPr lang="en-US" sz="700" dirty="0">
                  <a:effectLst/>
                  <a:latin typeface="LMRoman10"/>
                </a:rPr>
                <a:t> </a:t>
              </a:r>
              <a:r>
                <a:rPr lang="en-US" sz="700" dirty="0">
                  <a:solidFill>
                    <a:srgbClr val="007F7F"/>
                  </a:solidFill>
                  <a:effectLst/>
                  <a:latin typeface="LMMono10"/>
                </a:rPr>
                <a:t>watch </a:t>
              </a:r>
              <a:r>
                <a:rPr lang="en-US" sz="700" dirty="0" err="1">
                  <a:solidFill>
                    <a:srgbClr val="007F7F"/>
                  </a:solidFill>
                  <a:effectLst/>
                  <a:latin typeface="LMMono10"/>
                </a:rPr>
                <a:t>slurm-jobid.out</a:t>
              </a:r>
              <a:r>
                <a:rPr lang="en-US" sz="700" dirty="0">
                  <a:solidFill>
                    <a:srgbClr val="007F7F"/>
                  </a:solidFill>
                  <a:effectLst/>
                  <a:latin typeface="LMMono10"/>
                </a:rPr>
                <a:t> </a:t>
              </a:r>
              <a:endParaRPr lang="en-US" sz="700" dirty="0"/>
            </a:p>
            <a:p>
              <a:pPr marL="342900" indent="-342900">
                <a:buFont typeface="+mj-lt"/>
                <a:buAutoNum type="arabicPeriod"/>
              </a:pPr>
              <a:endParaRPr lang="en-US" altLang="zh-CN" sz="700" dirty="0">
                <a:effectLst/>
                <a:latin typeface="LMRoman10"/>
              </a:endParaRPr>
            </a:p>
            <a:p>
              <a:pPr marL="342900" indent="-342900">
                <a:buFont typeface="+mj-lt"/>
                <a:buAutoNum type="arabicPeriod"/>
              </a:pPr>
              <a:endParaRPr lang="en-US" sz="800" dirty="0"/>
            </a:p>
            <a:p>
              <a:pPr marL="342900" indent="-342900">
                <a:buFont typeface="+mj-lt"/>
                <a:buAutoNum type="arabicPeriod"/>
              </a:pPr>
              <a:endParaRPr lang="en-US" sz="800" dirty="0"/>
            </a:p>
          </p:txBody>
        </p:sp>
        <p:sp>
          <p:nvSpPr>
            <p:cNvPr id="8" name="TextBox 7">
              <a:extLst>
                <a:ext uri="{FF2B5EF4-FFF2-40B4-BE49-F238E27FC236}">
                  <a16:creationId xmlns:a16="http://schemas.microsoft.com/office/drawing/2014/main" id="{E5101D7A-D214-057E-E8C4-FEEE5271477C}"/>
                </a:ext>
              </a:extLst>
            </p:cNvPr>
            <p:cNvSpPr txBox="1"/>
            <p:nvPr/>
          </p:nvSpPr>
          <p:spPr>
            <a:xfrm>
              <a:off x="982114" y="1612163"/>
              <a:ext cx="1197764" cy="954107"/>
            </a:xfrm>
            <a:prstGeom prst="rect">
              <a:avLst/>
            </a:prstGeom>
            <a:noFill/>
          </p:spPr>
          <p:txBody>
            <a:bodyPr wrap="none" rtlCol="0">
              <a:spAutoFit/>
            </a:bodyPr>
            <a:lstStyle/>
            <a:p>
              <a:r>
                <a:rPr lang="en-US" sz="700" dirty="0">
                  <a:solidFill>
                    <a:srgbClr val="007F7F"/>
                  </a:solidFill>
                  <a:effectLst/>
                  <a:latin typeface="LMMono10"/>
                </a:rPr>
                <a:t>#!/bin/bash</a:t>
              </a:r>
              <a:br>
                <a:rPr lang="en-US" sz="700" dirty="0">
                  <a:solidFill>
                    <a:srgbClr val="007F7F"/>
                  </a:solidFill>
                  <a:effectLst/>
                  <a:latin typeface="LMMono10"/>
                </a:rPr>
              </a:br>
              <a:r>
                <a:rPr lang="en-US" sz="700" dirty="0">
                  <a:solidFill>
                    <a:srgbClr val="007F7F"/>
                  </a:solidFill>
                  <a:effectLst/>
                  <a:latin typeface="LMMono10"/>
                </a:rPr>
                <a:t>#SBATCH --</a:t>
              </a:r>
              <a:r>
                <a:rPr lang="en-US" sz="700" dirty="0" err="1">
                  <a:solidFill>
                    <a:srgbClr val="007F7F"/>
                  </a:solidFill>
                  <a:effectLst/>
                  <a:latin typeface="LMMono10"/>
                </a:rPr>
                <a:t>ntasks</a:t>
              </a:r>
              <a:r>
                <a:rPr lang="en-US" sz="700" dirty="0">
                  <a:solidFill>
                    <a:srgbClr val="007F7F"/>
                  </a:solidFill>
                  <a:effectLst/>
                  <a:latin typeface="LMMono10"/>
                </a:rPr>
                <a:t>=1 </a:t>
              </a:r>
            </a:p>
            <a:p>
              <a:r>
                <a:rPr lang="en-US" sz="700" dirty="0">
                  <a:solidFill>
                    <a:srgbClr val="007F7F"/>
                  </a:solidFill>
                  <a:effectLst/>
                  <a:latin typeface="LMMono10"/>
                </a:rPr>
                <a:t>#SBATCH --</a:t>
              </a:r>
              <a:r>
                <a:rPr lang="en-US" sz="700" dirty="0" err="1">
                  <a:solidFill>
                    <a:srgbClr val="007F7F"/>
                  </a:solidFill>
                  <a:effectLst/>
                  <a:latin typeface="LMMono10"/>
                </a:rPr>
                <a:t>cpus</a:t>
              </a:r>
              <a:r>
                <a:rPr lang="en-US" sz="700" dirty="0">
                  <a:solidFill>
                    <a:srgbClr val="007F7F"/>
                  </a:solidFill>
                  <a:effectLst/>
                  <a:latin typeface="LMMono10"/>
                </a:rPr>
                <a:t>-per-task=1 </a:t>
              </a:r>
            </a:p>
            <a:p>
              <a:r>
                <a:rPr lang="en-US" sz="700" dirty="0">
                  <a:solidFill>
                    <a:srgbClr val="007F7F"/>
                  </a:solidFill>
                  <a:effectLst/>
                  <a:latin typeface="LMMono10"/>
                </a:rPr>
                <a:t>#SBATCH --time=0:05:00 </a:t>
              </a:r>
            </a:p>
            <a:p>
              <a:r>
                <a:rPr lang="en-US" sz="700" dirty="0">
                  <a:solidFill>
                    <a:srgbClr val="007F7F"/>
                  </a:solidFill>
                  <a:effectLst/>
                  <a:latin typeface="LMMono10"/>
                </a:rPr>
                <a:t>module load python</a:t>
              </a:r>
              <a:br>
                <a:rPr lang="en-US" sz="700" dirty="0">
                  <a:solidFill>
                    <a:srgbClr val="007F7F"/>
                  </a:solidFill>
                  <a:effectLst/>
                  <a:latin typeface="LMMono10"/>
                </a:rPr>
              </a:br>
              <a:r>
                <a:rPr lang="en-US" sz="700" dirty="0" err="1">
                  <a:solidFill>
                    <a:srgbClr val="007F7F"/>
                  </a:solidFill>
                  <a:effectLst/>
                  <a:latin typeface="LMMono10"/>
                </a:rPr>
                <a:t>conda</a:t>
              </a:r>
              <a:r>
                <a:rPr lang="en-US" sz="700" dirty="0">
                  <a:solidFill>
                    <a:srgbClr val="007F7F"/>
                  </a:solidFill>
                  <a:effectLst/>
                  <a:latin typeface="LMMono10"/>
                </a:rPr>
                <a:t> activate env_name1 </a:t>
              </a:r>
            </a:p>
            <a:p>
              <a:r>
                <a:rPr lang="en-US" sz="700" dirty="0">
                  <a:solidFill>
                    <a:srgbClr val="007F7F"/>
                  </a:solidFill>
                  <a:effectLst/>
                  <a:latin typeface="LMMono10"/>
                </a:rPr>
                <a:t>python3 </a:t>
              </a:r>
              <a:r>
                <a:rPr lang="en-US" sz="700" dirty="0" err="1">
                  <a:solidFill>
                    <a:srgbClr val="007F7F"/>
                  </a:solidFill>
                  <a:effectLst/>
                  <a:latin typeface="LMMono10"/>
                </a:rPr>
                <a:t>test.py</a:t>
              </a:r>
              <a:r>
                <a:rPr lang="en-US" sz="700" dirty="0">
                  <a:solidFill>
                    <a:srgbClr val="007F7F"/>
                  </a:solidFill>
                  <a:effectLst/>
                  <a:latin typeface="LMMono10"/>
                </a:rPr>
                <a:t> </a:t>
              </a:r>
              <a:r>
                <a:rPr lang="en-US" sz="700" dirty="0">
                  <a:effectLst/>
                  <a:latin typeface="LMRoman10"/>
                </a:rPr>
                <a:t>— </a:t>
              </a:r>
              <a:endParaRPr lang="en-US" sz="700" dirty="0"/>
            </a:p>
            <a:p>
              <a:endParaRPr lang="en-US" sz="700" dirty="0"/>
            </a:p>
          </p:txBody>
        </p:sp>
        <p:sp>
          <p:nvSpPr>
            <p:cNvPr id="9" name="TextBox 8">
              <a:extLst>
                <a:ext uri="{FF2B5EF4-FFF2-40B4-BE49-F238E27FC236}">
                  <a16:creationId xmlns:a16="http://schemas.microsoft.com/office/drawing/2014/main" id="{BFDCFD0A-1BFD-5EC0-064A-DA0223E729D9}"/>
                </a:ext>
              </a:extLst>
            </p:cNvPr>
            <p:cNvSpPr txBox="1"/>
            <p:nvPr/>
          </p:nvSpPr>
          <p:spPr>
            <a:xfrm>
              <a:off x="972941" y="1214035"/>
              <a:ext cx="3534942" cy="307777"/>
            </a:xfrm>
            <a:prstGeom prst="rect">
              <a:avLst/>
            </a:prstGeom>
            <a:noFill/>
          </p:spPr>
          <p:txBody>
            <a:bodyPr wrap="none" rtlCol="0">
              <a:spAutoFit/>
            </a:bodyPr>
            <a:lstStyle/>
            <a:p>
              <a:r>
                <a:rPr lang="en-US" sz="700" dirty="0" err="1">
                  <a:solidFill>
                    <a:srgbClr val="007F7F"/>
                  </a:solidFill>
                  <a:effectLst/>
                  <a:latin typeface="LMMono10"/>
                </a:rPr>
                <a:t>salloc</a:t>
              </a:r>
              <a:r>
                <a:rPr lang="en-US" sz="700" dirty="0">
                  <a:solidFill>
                    <a:srgbClr val="007F7F"/>
                  </a:solidFill>
                  <a:effectLst/>
                  <a:latin typeface="LMMono10"/>
                </a:rPr>
                <a:t> --</a:t>
              </a:r>
              <a:r>
                <a:rPr lang="en-US" sz="700" dirty="0" err="1">
                  <a:solidFill>
                    <a:srgbClr val="007F7F"/>
                  </a:solidFill>
                  <a:effectLst/>
                  <a:latin typeface="LMMono10"/>
                </a:rPr>
                <a:t>ntasks</a:t>
              </a:r>
              <a:r>
                <a:rPr lang="en-US" sz="700" dirty="0">
                  <a:solidFill>
                    <a:srgbClr val="007F7F"/>
                  </a:solidFill>
                  <a:effectLst/>
                  <a:latin typeface="LMMono10"/>
                </a:rPr>
                <a:t>=1 --mem-per-</a:t>
              </a:r>
              <a:r>
                <a:rPr lang="en-US" sz="700" dirty="0" err="1">
                  <a:solidFill>
                    <a:srgbClr val="007F7F"/>
                  </a:solidFill>
                  <a:effectLst/>
                  <a:latin typeface="LMMono10"/>
                </a:rPr>
                <a:t>cpu</a:t>
              </a:r>
              <a:r>
                <a:rPr lang="en-US" sz="700" dirty="0">
                  <a:solidFill>
                    <a:srgbClr val="007F7F"/>
                  </a:solidFill>
                  <a:effectLst/>
                  <a:latin typeface="LMMono10"/>
                </a:rPr>
                <a:t>=2gb --time=01:00:00 --partition=debug --</a:t>
              </a:r>
              <a:r>
                <a:rPr lang="en-US" sz="700" dirty="0" err="1">
                  <a:solidFill>
                    <a:srgbClr val="007F7F"/>
                  </a:solidFill>
                  <a:effectLst/>
                  <a:latin typeface="LMMono10"/>
                </a:rPr>
                <a:t>cpus</a:t>
              </a:r>
              <a:r>
                <a:rPr lang="en-US" sz="700" dirty="0">
                  <a:solidFill>
                    <a:srgbClr val="007F7F"/>
                  </a:solidFill>
                  <a:effectLst/>
                  <a:latin typeface="LMMono10"/>
                </a:rPr>
                <a:t>-per-task=16 </a:t>
              </a:r>
            </a:p>
            <a:p>
              <a:r>
                <a:rPr lang="en-US" sz="700" dirty="0">
                  <a:solidFill>
                    <a:srgbClr val="007F7F"/>
                  </a:solidFill>
                  <a:effectLst/>
                  <a:latin typeface="LMMono10"/>
                </a:rPr>
                <a:t>python3 </a:t>
              </a:r>
              <a:r>
                <a:rPr lang="en-US" sz="700" dirty="0" err="1">
                  <a:solidFill>
                    <a:srgbClr val="007F7F"/>
                  </a:solidFill>
                  <a:effectLst/>
                  <a:latin typeface="LMMono10"/>
                </a:rPr>
                <a:t>test.py</a:t>
              </a:r>
              <a:r>
                <a:rPr lang="en-US" sz="700" dirty="0">
                  <a:solidFill>
                    <a:srgbClr val="007F7F"/>
                  </a:solidFill>
                  <a:effectLst/>
                  <a:latin typeface="LMMono10"/>
                </a:rPr>
                <a:t> </a:t>
              </a:r>
              <a:endParaRPr lang="en-US" sz="700" dirty="0"/>
            </a:p>
          </p:txBody>
        </p:sp>
      </p:grpSp>
    </p:spTree>
    <p:extLst>
      <p:ext uri="{BB962C8B-B14F-4D97-AF65-F5344CB8AC3E}">
        <p14:creationId xmlns:p14="http://schemas.microsoft.com/office/powerpoint/2010/main" val="18669591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960687C-C5E2-2E4F-A29C-116499D1CDD7}"/>
              </a:ext>
            </a:extLst>
          </p:cNvPr>
          <p:cNvSpPr>
            <a:spLocks noGrp="1"/>
          </p:cNvSpPr>
          <p:nvPr>
            <p:ph type="title"/>
          </p:nvPr>
        </p:nvSpPr>
        <p:spPr>
          <a:xfrm>
            <a:off x="110889" y="64579"/>
            <a:ext cx="4388320" cy="184666"/>
          </a:xfrm>
        </p:spPr>
        <p:txBody>
          <a:bodyPr/>
          <a:lstStyle/>
          <a:p>
            <a:r>
              <a:rPr lang="en-US" altLang="zh-CN" dirty="0"/>
              <a:t>References</a:t>
            </a:r>
            <a:r>
              <a:rPr lang="zh-CN" altLang="en-US" dirty="0"/>
              <a:t> </a:t>
            </a:r>
            <a:r>
              <a:rPr lang="en-US" altLang="zh-CN" dirty="0"/>
              <a:t>&amp;</a:t>
            </a:r>
            <a:r>
              <a:rPr lang="zh-CN" altLang="en-US" dirty="0"/>
              <a:t> </a:t>
            </a:r>
            <a:r>
              <a:rPr lang="en-US" altLang="zh-CN" dirty="0"/>
              <a:t>Recommended</a:t>
            </a:r>
            <a:r>
              <a:rPr lang="zh-CN" altLang="en-US" dirty="0"/>
              <a:t> </a:t>
            </a:r>
            <a:r>
              <a:rPr lang="en-US" altLang="zh-CN" dirty="0"/>
              <a:t>reading</a:t>
            </a:r>
            <a:endParaRPr lang="en-US" dirty="0"/>
          </a:p>
        </p:txBody>
      </p:sp>
      <p:sp>
        <p:nvSpPr>
          <p:cNvPr id="3" name="TextBox 2">
            <a:extLst>
              <a:ext uri="{FF2B5EF4-FFF2-40B4-BE49-F238E27FC236}">
                <a16:creationId xmlns:a16="http://schemas.microsoft.com/office/drawing/2014/main" id="{BBBB1292-C5EA-8FAA-8E8D-1BB7D88E9621}"/>
              </a:ext>
            </a:extLst>
          </p:cNvPr>
          <p:cNvSpPr txBox="1"/>
          <p:nvPr/>
        </p:nvSpPr>
        <p:spPr>
          <a:xfrm>
            <a:off x="171450" y="434975"/>
            <a:ext cx="4327759" cy="990600"/>
          </a:xfrm>
          <a:prstGeom prst="rect">
            <a:avLst/>
          </a:prstGeom>
          <a:noFill/>
        </p:spPr>
        <p:txBody>
          <a:bodyPr wrap="square">
            <a:spAutoFit/>
          </a:bodyPr>
          <a:lstStyle/>
          <a:p>
            <a:pPr marL="171450" indent="-171450">
              <a:buFont typeface="Arial" panose="020B0604020202020204" pitchFamily="34" charset="0"/>
              <a:buChar char="•"/>
            </a:pPr>
            <a:r>
              <a:rPr lang="en-US" sz="700" dirty="0">
                <a:effectLst/>
                <a:latin typeface="LMRoman10"/>
              </a:rPr>
              <a:t>USC CARC website - </a:t>
            </a:r>
            <a:r>
              <a:rPr lang="en-US" sz="700" dirty="0">
                <a:solidFill>
                  <a:srgbClr val="00339E"/>
                </a:solidFill>
                <a:effectLst/>
                <a:latin typeface="LMMono10"/>
                <a:hlinkClick r:id="rId3"/>
              </a:rPr>
              <a:t>https://www.carc.usc.edu/user-information/user-guides/hpc-basics/getting-started-discover</a:t>
            </a:r>
            <a:r>
              <a:rPr lang="en-US" altLang="zh-CN" sz="700" dirty="0">
                <a:solidFill>
                  <a:srgbClr val="00339E"/>
                </a:solidFill>
                <a:effectLst/>
                <a:latin typeface="LMMono10"/>
                <a:hlinkClick r:id="rId3"/>
              </a:rPr>
              <a:t>y</a:t>
            </a:r>
            <a:r>
              <a:rPr lang="zh-CN" altLang="en-US" sz="700" dirty="0">
                <a:solidFill>
                  <a:srgbClr val="00339E"/>
                </a:solidFill>
                <a:latin typeface="LMMono10"/>
              </a:rPr>
              <a:t> </a:t>
            </a:r>
            <a:endParaRPr lang="en-US" sz="700" dirty="0">
              <a:solidFill>
                <a:srgbClr val="00339E"/>
              </a:solidFill>
            </a:endParaRPr>
          </a:p>
          <a:p>
            <a:pPr marL="171450" indent="-171450">
              <a:buFont typeface="Arial" panose="020B0604020202020204" pitchFamily="34" charset="0"/>
              <a:buChar char="•"/>
            </a:pPr>
            <a:r>
              <a:rPr lang="en-US" altLang="zh-CN" sz="700" dirty="0" err="1">
                <a:latin typeface="LMRoman10"/>
              </a:rPr>
              <a:t>S</a:t>
            </a:r>
            <a:r>
              <a:rPr lang="en-US" sz="700" dirty="0" err="1">
                <a:effectLst/>
                <a:latin typeface="LMRoman10"/>
              </a:rPr>
              <a:t>lurm</a:t>
            </a:r>
            <a:r>
              <a:rPr lang="en-US" sz="700" dirty="0">
                <a:effectLst/>
                <a:latin typeface="LMRoman10"/>
              </a:rPr>
              <a:t> official documentation - </a:t>
            </a:r>
            <a:r>
              <a:rPr lang="en-US" sz="700" dirty="0">
                <a:solidFill>
                  <a:srgbClr val="00339E"/>
                </a:solidFill>
                <a:effectLst/>
                <a:latin typeface="LMMono10"/>
                <a:hlinkClick r:id="rId4"/>
              </a:rPr>
              <a:t>https://slurm.schedmd.com/quickstart.html</a:t>
            </a:r>
            <a:r>
              <a:rPr lang="zh-CN" altLang="en-US" sz="700" dirty="0">
                <a:solidFill>
                  <a:srgbClr val="00339E"/>
                </a:solidFill>
                <a:latin typeface="LMMono10"/>
              </a:rPr>
              <a:t> </a:t>
            </a:r>
            <a:endParaRPr lang="en-US" sz="700" dirty="0">
              <a:solidFill>
                <a:srgbClr val="00339E"/>
              </a:solidFill>
              <a:effectLst/>
              <a:latin typeface="LMMono10"/>
            </a:endParaRPr>
          </a:p>
          <a:p>
            <a:pPr marL="171450" indent="-171450">
              <a:buFont typeface="Arial" panose="020B0604020202020204" pitchFamily="34" charset="0"/>
              <a:buChar char="•"/>
            </a:pPr>
            <a:r>
              <a:rPr lang="en-US" sz="700" dirty="0">
                <a:effectLst/>
                <a:latin typeface="LMRoman10"/>
              </a:rPr>
              <a:t>Linux</a:t>
            </a:r>
            <a:r>
              <a:rPr lang="zh-CN" altLang="en-US" sz="700" dirty="0">
                <a:effectLst/>
                <a:latin typeface="LMRoman10"/>
              </a:rPr>
              <a:t> </a:t>
            </a:r>
            <a:r>
              <a:rPr lang="en-US" sz="700" dirty="0">
                <a:effectLst/>
                <a:latin typeface="LMRoman10"/>
              </a:rPr>
              <a:t>command</a:t>
            </a:r>
            <a:r>
              <a:rPr lang="zh-CN" altLang="en-US" sz="700" dirty="0">
                <a:effectLst/>
                <a:latin typeface="LMRoman10"/>
              </a:rPr>
              <a:t> </a:t>
            </a:r>
            <a:r>
              <a:rPr lang="en-US" sz="700" dirty="0" err="1">
                <a:effectLst/>
                <a:latin typeface="LMRoman10"/>
              </a:rPr>
              <a:t>cheatsheet</a:t>
            </a:r>
            <a:r>
              <a:rPr lang="zh-CN" altLang="en-US" sz="700" dirty="0">
                <a:effectLst/>
                <a:latin typeface="LMRoman10"/>
              </a:rPr>
              <a:t> </a:t>
            </a:r>
            <a:r>
              <a:rPr lang="en-US" sz="700" dirty="0">
                <a:effectLst/>
                <a:latin typeface="LMRoman10"/>
              </a:rPr>
              <a:t>-</a:t>
            </a:r>
            <a:r>
              <a:rPr lang="zh-CN" altLang="en-US" sz="700" dirty="0">
                <a:effectLst/>
                <a:latin typeface="LMRoman10"/>
              </a:rPr>
              <a:t> </a:t>
            </a:r>
            <a:r>
              <a:rPr lang="en-US" sz="700" dirty="0">
                <a:solidFill>
                  <a:srgbClr val="00339E"/>
                </a:solidFill>
                <a:effectLst/>
                <a:latin typeface="LMMono10"/>
                <a:hlinkClick r:id="rId5"/>
              </a:rPr>
              <a:t>https://phoenixnap.com/kb/wp-content/uploads/2021/11/linux-commands-cheat-pdf</a:t>
            </a:r>
            <a:endParaRPr lang="en-US" sz="700" dirty="0">
              <a:solidFill>
                <a:srgbClr val="00339E"/>
              </a:solidFill>
              <a:effectLst/>
              <a:latin typeface="LMMono10"/>
            </a:endParaRPr>
          </a:p>
          <a:p>
            <a:pPr marL="171450" indent="-171450">
              <a:buFont typeface="Arial" panose="020B0604020202020204" pitchFamily="34" charset="0"/>
              <a:buChar char="•"/>
            </a:pPr>
            <a:r>
              <a:rPr lang="en-US" sz="700" dirty="0">
                <a:effectLst/>
                <a:latin typeface="LMRoman10"/>
              </a:rPr>
              <a:t>Git cheat sheet - </a:t>
            </a:r>
            <a:r>
              <a:rPr lang="en-US" sz="700" dirty="0">
                <a:solidFill>
                  <a:srgbClr val="00339E"/>
                </a:solidFill>
                <a:effectLst/>
                <a:latin typeface="LMMono10"/>
                <a:hlinkClick r:id="rId6"/>
              </a:rPr>
              <a:t>https://www.git-tower.com/blog/git-cheat-sheet</a:t>
            </a:r>
            <a:r>
              <a:rPr lang="zh-CN" altLang="en-US" sz="700" dirty="0">
                <a:solidFill>
                  <a:srgbClr val="00339E"/>
                </a:solidFill>
                <a:effectLst/>
                <a:latin typeface="LMMono10"/>
              </a:rPr>
              <a:t> </a:t>
            </a:r>
            <a:endParaRPr lang="en-US" sz="700" dirty="0">
              <a:solidFill>
                <a:srgbClr val="00339E"/>
              </a:solidFill>
              <a:effectLst/>
              <a:latin typeface="LMMono10"/>
            </a:endParaRPr>
          </a:p>
          <a:p>
            <a:pPr marL="171450" indent="-171450">
              <a:buFont typeface="Arial" panose="020B0604020202020204" pitchFamily="34" charset="0"/>
              <a:buChar char="•"/>
            </a:pPr>
            <a:r>
              <a:rPr lang="en-US" sz="700" dirty="0">
                <a:effectLst/>
                <a:latin typeface="LMRoman10"/>
              </a:rPr>
              <a:t>Vim cheat sheet - </a:t>
            </a:r>
            <a:r>
              <a:rPr lang="en-US" sz="700" dirty="0">
                <a:solidFill>
                  <a:srgbClr val="00339E"/>
                </a:solidFill>
                <a:effectLst/>
                <a:latin typeface="LMMono10"/>
                <a:hlinkClick r:id="rId7"/>
              </a:rPr>
              <a:t>https://vim.rtorr.com</a:t>
            </a:r>
            <a:r>
              <a:rPr lang="zh-CN" altLang="en-US" sz="700" dirty="0">
                <a:solidFill>
                  <a:srgbClr val="00339E"/>
                </a:solidFill>
                <a:latin typeface="LMMono10"/>
              </a:rPr>
              <a:t> </a:t>
            </a:r>
            <a:endParaRPr lang="en-US" sz="700" dirty="0"/>
          </a:p>
          <a:p>
            <a:endParaRPr lang="en-US" sz="700" dirty="0"/>
          </a:p>
        </p:txBody>
      </p:sp>
    </p:spTree>
    <p:extLst>
      <p:ext uri="{BB962C8B-B14F-4D97-AF65-F5344CB8AC3E}">
        <p14:creationId xmlns:p14="http://schemas.microsoft.com/office/powerpoint/2010/main" val="16257537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DDCA33D8-715E-BC4F-A6A8-427C3DB48B29}"/>
              </a:ext>
            </a:extLst>
          </p:cNvPr>
          <p:cNvSpPr/>
          <p:nvPr/>
        </p:nvSpPr>
        <p:spPr>
          <a:xfrm>
            <a:off x="171450" y="587375"/>
            <a:ext cx="4191000" cy="2462213"/>
          </a:xfrm>
          <a:prstGeom prst="rect">
            <a:avLst/>
          </a:prstGeom>
        </p:spPr>
        <p:txBody>
          <a:bodyPr wrap="square">
            <a:spAutoFit/>
          </a:bodyPr>
          <a:lstStyle/>
          <a:p>
            <a:pPr marL="184150" indent="-171450">
              <a:lnSpc>
                <a:spcPct val="100000"/>
              </a:lnSpc>
              <a:spcBef>
                <a:spcPts val="95"/>
              </a:spcBef>
              <a:buFont typeface="Arial" panose="020B0604020202020204" pitchFamily="34" charset="0"/>
              <a:buChar char="•"/>
            </a:pPr>
            <a:r>
              <a:rPr lang="en-US" sz="800" b="0" i="0" u="none" strike="noStrike" dirty="0">
                <a:effectLst/>
                <a:latin typeface="Source Sans Pro" panose="020F0502020204030204" pitchFamily="34" charset="0"/>
              </a:rPr>
              <a:t>Computational research often requires resources that exceed those of a personal laptop or desktop computer. </a:t>
            </a:r>
          </a:p>
          <a:p>
            <a:pPr marL="184150" indent="-171450">
              <a:lnSpc>
                <a:spcPct val="100000"/>
              </a:lnSpc>
              <a:spcBef>
                <a:spcPts val="95"/>
              </a:spcBef>
              <a:buFont typeface="Arial" panose="020B0604020202020204" pitchFamily="34" charset="0"/>
              <a:buChar char="•"/>
            </a:pPr>
            <a:endParaRPr lang="en-US" sz="800" dirty="0">
              <a:latin typeface="Source Sans Pro" panose="020F0502020204030204" pitchFamily="34" charset="0"/>
            </a:endParaRPr>
          </a:p>
          <a:p>
            <a:pPr marL="184150" indent="-171450">
              <a:spcBef>
                <a:spcPts val="95"/>
              </a:spcBef>
              <a:buFont typeface="Arial" panose="020B0604020202020204" pitchFamily="34" charset="0"/>
              <a:buChar char="•"/>
            </a:pPr>
            <a:r>
              <a:rPr lang="en-US" sz="800" b="0" strike="noStrike" dirty="0">
                <a:solidFill>
                  <a:srgbClr val="C00000"/>
                </a:solidFill>
                <a:effectLst/>
                <a:latin typeface="Source Sans Pro" panose="020F0502020204030204" pitchFamily="34" charset="0"/>
              </a:rPr>
              <a:t>High-performance computing (HPC) </a:t>
            </a:r>
            <a:r>
              <a:rPr lang="en-US" sz="800" b="0" i="0" u="none" strike="noStrike" dirty="0">
                <a:effectLst/>
                <a:latin typeface="Source Sans Pro" panose="020F0502020204030204" pitchFamily="34" charset="0"/>
              </a:rPr>
              <a:t>aggregates the resources from individual computers (known as </a:t>
            </a:r>
            <a:r>
              <a:rPr lang="en-US" sz="800" b="0" i="1" u="none" strike="noStrike" dirty="0">
                <a:solidFill>
                  <a:srgbClr val="C00000"/>
                </a:solidFill>
                <a:effectLst/>
                <a:latin typeface="Source Sans Pro" panose="020F0502020204030204" pitchFamily="34" charset="0"/>
              </a:rPr>
              <a:t>nodes</a:t>
            </a:r>
            <a:r>
              <a:rPr lang="en-US" sz="800" b="0" i="0" u="none" strike="noStrike" dirty="0">
                <a:effectLst/>
                <a:latin typeface="Source Sans Pro" panose="020F0502020204030204" pitchFamily="34" charset="0"/>
              </a:rPr>
              <a:t>) into a </a:t>
            </a:r>
            <a:r>
              <a:rPr lang="en-US" sz="800" b="0" i="1" u="none" strike="noStrike" dirty="0">
                <a:solidFill>
                  <a:srgbClr val="C00000"/>
                </a:solidFill>
                <a:effectLst/>
                <a:latin typeface="Source Sans Pro" panose="020F0502020204030204" pitchFamily="34" charset="0"/>
              </a:rPr>
              <a:t>cluster</a:t>
            </a:r>
            <a:r>
              <a:rPr lang="en-US" sz="800" b="0" i="0" u="none" strike="noStrike" dirty="0">
                <a:effectLst/>
                <a:latin typeface="Source Sans Pro" panose="020F0502020204030204" pitchFamily="34" charset="0"/>
              </a:rPr>
              <a:t> that works together to perform advanced, specialized computing jobs.</a:t>
            </a:r>
          </a:p>
          <a:p>
            <a:pPr marL="184150" indent="-171450">
              <a:spcBef>
                <a:spcPts val="95"/>
              </a:spcBef>
              <a:buFont typeface="Arial" panose="020B0604020202020204" pitchFamily="34" charset="0"/>
              <a:buChar char="•"/>
            </a:pPr>
            <a:endParaRPr lang="en-US" sz="800" dirty="0">
              <a:latin typeface="Source Sans Pro" panose="020F0502020204030204" pitchFamily="34" charset="0"/>
            </a:endParaRPr>
          </a:p>
          <a:p>
            <a:pPr marL="184150" indent="-171450">
              <a:spcBef>
                <a:spcPts val="95"/>
              </a:spcBef>
              <a:buFont typeface="Arial" panose="020B0604020202020204" pitchFamily="34" charset="0"/>
              <a:buChar char="•"/>
            </a:pPr>
            <a:r>
              <a:rPr lang="en-US" altLang="zh-CN" sz="800" b="0" i="0" u="none" strike="noStrike" dirty="0">
                <a:effectLst/>
                <a:latin typeface="Source Sans Pro" panose="020F0502020204030204" pitchFamily="34" charset="0"/>
              </a:rPr>
              <a:t>Pictures</a:t>
            </a:r>
            <a:r>
              <a:rPr lang="zh-CN" altLang="en-US" sz="800" b="0" i="0" u="none" strike="noStrike" dirty="0">
                <a:effectLst/>
                <a:latin typeface="Source Sans Pro" panose="020F0502020204030204" pitchFamily="34" charset="0"/>
              </a:rPr>
              <a:t> </a:t>
            </a:r>
            <a:r>
              <a:rPr lang="en-US" altLang="zh-CN" sz="800" b="0" i="0" u="none" strike="noStrike" dirty="0">
                <a:effectLst/>
                <a:latin typeface="Source Sans Pro" panose="020F0502020204030204" pitchFamily="34" charset="0"/>
              </a:rPr>
              <a:t>of</a:t>
            </a:r>
            <a:r>
              <a:rPr lang="zh-CN" altLang="en-US" sz="800" b="0" i="0" u="none" strike="noStrike" dirty="0">
                <a:effectLst/>
                <a:latin typeface="Source Sans Pro" panose="020F0502020204030204" pitchFamily="34" charset="0"/>
              </a:rPr>
              <a:t> </a:t>
            </a:r>
            <a:r>
              <a:rPr lang="en-US" altLang="zh-CN" sz="800" b="0" i="0" u="none" strike="noStrike" dirty="0">
                <a:effectLst/>
                <a:latin typeface="Source Sans Pro" panose="020F0502020204030204" pitchFamily="34" charset="0"/>
              </a:rPr>
              <a:t>computer</a:t>
            </a:r>
            <a:r>
              <a:rPr lang="zh-CN" altLang="en-US" sz="800" b="0" i="0" u="none" strike="noStrike" dirty="0">
                <a:effectLst/>
                <a:latin typeface="Source Sans Pro" panose="020F0502020204030204" pitchFamily="34" charset="0"/>
              </a:rPr>
              <a:t> </a:t>
            </a:r>
            <a:r>
              <a:rPr lang="en-US" altLang="zh-CN" sz="800" b="0" i="0" u="none" strike="noStrike" dirty="0">
                <a:effectLst/>
                <a:latin typeface="Source Sans Pro" panose="020F0502020204030204" pitchFamily="34" charset="0"/>
              </a:rPr>
              <a:t>cluster:</a:t>
            </a:r>
            <a:r>
              <a:rPr lang="zh-CN" altLang="en-US" sz="800" b="0" i="0" u="none" strike="noStrike" dirty="0">
                <a:effectLst/>
                <a:latin typeface="Source Sans Pro" panose="020F0502020204030204" pitchFamily="34" charset="0"/>
              </a:rPr>
              <a:t> </a:t>
            </a:r>
            <a:endParaRPr lang="en-US" sz="800" b="0" i="0" u="none" strike="noStrike" dirty="0">
              <a:effectLst/>
              <a:latin typeface="Source Sans Pro" panose="020F0502020204030204" pitchFamily="34" charset="0"/>
            </a:endParaRPr>
          </a:p>
          <a:p>
            <a:pPr marL="184150" indent="-171450">
              <a:lnSpc>
                <a:spcPct val="100000"/>
              </a:lnSpc>
              <a:spcBef>
                <a:spcPts val="95"/>
              </a:spcBef>
              <a:buFont typeface="Arial" panose="020B0604020202020204" pitchFamily="34" charset="0"/>
              <a:buChar char="•"/>
            </a:pPr>
            <a:endParaRPr lang="en-US" sz="800" dirty="0">
              <a:solidFill>
                <a:srgbClr val="000000"/>
              </a:solidFill>
              <a:latin typeface="Source Sans Pro" panose="020F0502020204030204" pitchFamily="34" charset="0"/>
            </a:endParaRPr>
          </a:p>
          <a:p>
            <a:br>
              <a:rPr lang="en-US" sz="800" dirty="0"/>
            </a:br>
            <a:r>
              <a:rPr lang="en-US" sz="800" dirty="0"/>
              <a:t> </a:t>
            </a:r>
          </a:p>
          <a:p>
            <a:pPr marL="184150" indent="-171450">
              <a:lnSpc>
                <a:spcPct val="100000"/>
              </a:lnSpc>
              <a:spcBef>
                <a:spcPts val="95"/>
              </a:spcBef>
              <a:buFont typeface="Arial" panose="020B0604020202020204" pitchFamily="34" charset="0"/>
              <a:buChar char="•"/>
            </a:pPr>
            <a:endParaRPr lang="en-US" altLang="zh-CN" sz="800" b="0" dirty="0"/>
          </a:p>
          <a:p>
            <a:pPr marL="184150" indent="-171450">
              <a:lnSpc>
                <a:spcPct val="100000"/>
              </a:lnSpc>
              <a:spcBef>
                <a:spcPts val="95"/>
              </a:spcBef>
              <a:buFont typeface="Arial" panose="020B0604020202020204" pitchFamily="34" charset="0"/>
              <a:buChar char="•"/>
            </a:pPr>
            <a:endParaRPr lang="en-US" altLang="zh-CN" sz="800" b="0" dirty="0"/>
          </a:p>
          <a:p>
            <a:pPr marL="184150" indent="-171450">
              <a:lnSpc>
                <a:spcPct val="100000"/>
              </a:lnSpc>
              <a:spcBef>
                <a:spcPts val="95"/>
              </a:spcBef>
              <a:buFont typeface="Arial" panose="020B0604020202020204" pitchFamily="34" charset="0"/>
              <a:buChar char="•"/>
            </a:pPr>
            <a:endParaRPr lang="en-US" altLang="zh-CN" sz="800" dirty="0"/>
          </a:p>
          <a:p>
            <a:pPr marL="12700">
              <a:lnSpc>
                <a:spcPct val="100000"/>
              </a:lnSpc>
              <a:spcBef>
                <a:spcPts val="95"/>
              </a:spcBef>
            </a:pPr>
            <a:endParaRPr lang="en-US" altLang="zh-CN" sz="800" b="0" dirty="0"/>
          </a:p>
          <a:p>
            <a:pPr marL="12700" algn="ctr">
              <a:lnSpc>
                <a:spcPct val="100000"/>
              </a:lnSpc>
              <a:spcBef>
                <a:spcPts val="95"/>
              </a:spcBef>
            </a:pPr>
            <a:endParaRPr lang="en-US" altLang="zh-CN" sz="800" dirty="0"/>
          </a:p>
          <a:p>
            <a:pPr marL="12700" algn="ctr">
              <a:lnSpc>
                <a:spcPct val="100000"/>
              </a:lnSpc>
              <a:spcBef>
                <a:spcPts val="95"/>
              </a:spcBef>
            </a:pPr>
            <a:endParaRPr lang="en-US" altLang="zh-CN" sz="800" dirty="0"/>
          </a:p>
          <a:p>
            <a:pPr marL="12700">
              <a:lnSpc>
                <a:spcPct val="100000"/>
              </a:lnSpc>
              <a:spcBef>
                <a:spcPts val="95"/>
              </a:spcBef>
            </a:pPr>
            <a:endParaRPr lang="en-US" altLang="zh-CN" sz="800" dirty="0"/>
          </a:p>
        </p:txBody>
      </p:sp>
      <p:sp>
        <p:nvSpPr>
          <p:cNvPr id="15" name="object 2">
            <a:extLst>
              <a:ext uri="{FF2B5EF4-FFF2-40B4-BE49-F238E27FC236}">
                <a16:creationId xmlns:a16="http://schemas.microsoft.com/office/drawing/2014/main" id="{D48F6FDD-EEFA-A04C-8923-E5D49BF51F68}"/>
              </a:ext>
            </a:extLst>
          </p:cNvPr>
          <p:cNvSpPr txBox="1"/>
          <p:nvPr/>
        </p:nvSpPr>
        <p:spPr>
          <a:xfrm>
            <a:off x="95250" y="53975"/>
            <a:ext cx="3413362" cy="196849"/>
          </a:xfrm>
          <a:prstGeom prst="rect">
            <a:avLst/>
          </a:prstGeom>
        </p:spPr>
        <p:txBody>
          <a:bodyPr vert="horz" wrap="square" lIns="0" tIns="12065" rIns="0" bIns="0" rtlCol="0">
            <a:spAutoFit/>
          </a:bodyPr>
          <a:lstStyle/>
          <a:p>
            <a:pPr marL="12700">
              <a:spcBef>
                <a:spcPts val="95"/>
              </a:spcBef>
            </a:pPr>
            <a:r>
              <a:rPr lang="en-US" altLang="zh-CN" sz="1200" b="1" spc="-25" dirty="0">
                <a:solidFill>
                  <a:srgbClr val="FAFAFA"/>
                </a:solidFill>
                <a:latin typeface="Gill Sans MT" panose="020B0502020104020203" pitchFamily="34" charset="77"/>
              </a:rPr>
              <a:t>What</a:t>
            </a:r>
            <a:r>
              <a:rPr lang="zh-CN" altLang="en-US" sz="1200" b="1" spc="-25" dirty="0">
                <a:solidFill>
                  <a:srgbClr val="FAFAFA"/>
                </a:solidFill>
                <a:latin typeface="Gill Sans MT" panose="020B0502020104020203" pitchFamily="34" charset="77"/>
              </a:rPr>
              <a:t> </a:t>
            </a:r>
            <a:r>
              <a:rPr lang="en-US" altLang="zh-CN" sz="1200" b="1" spc="-25" dirty="0">
                <a:solidFill>
                  <a:srgbClr val="FAFAFA"/>
                </a:solidFill>
                <a:latin typeface="Gill Sans MT" panose="020B0502020104020203" pitchFamily="34" charset="77"/>
              </a:rPr>
              <a:t>is</a:t>
            </a:r>
            <a:r>
              <a:rPr lang="zh-CN" altLang="en-US" sz="1200" b="1" spc="-25" dirty="0">
                <a:solidFill>
                  <a:srgbClr val="FAFAFA"/>
                </a:solidFill>
                <a:latin typeface="Gill Sans MT" panose="020B0502020104020203" pitchFamily="34" charset="77"/>
              </a:rPr>
              <a:t> </a:t>
            </a:r>
            <a:r>
              <a:rPr lang="en-US" altLang="zh-CN" sz="1200" b="1" spc="-25" dirty="0">
                <a:solidFill>
                  <a:srgbClr val="FAFAFA"/>
                </a:solidFill>
                <a:latin typeface="Gill Sans MT" panose="020B0502020104020203" pitchFamily="34" charset="77"/>
              </a:rPr>
              <a:t>HPC</a:t>
            </a:r>
            <a:r>
              <a:rPr lang="zh-CN" altLang="en-US" sz="1200" b="1" spc="-25" dirty="0">
                <a:solidFill>
                  <a:srgbClr val="FAFAFA"/>
                </a:solidFill>
                <a:latin typeface="Gill Sans MT" panose="020B0502020104020203" pitchFamily="34" charset="77"/>
              </a:rPr>
              <a:t> </a:t>
            </a:r>
            <a:r>
              <a:rPr lang="en-US" altLang="zh-CN" sz="1200" b="1" spc="-25" dirty="0">
                <a:solidFill>
                  <a:srgbClr val="FAFAFA"/>
                </a:solidFill>
                <a:latin typeface="Gill Sans MT" panose="020B0502020104020203" pitchFamily="34" charset="77"/>
              </a:rPr>
              <a:t>and</a:t>
            </a:r>
            <a:r>
              <a:rPr lang="zh-CN" altLang="en-US" sz="1200" b="1" spc="-25" dirty="0">
                <a:solidFill>
                  <a:srgbClr val="FAFAFA"/>
                </a:solidFill>
                <a:latin typeface="Gill Sans MT" panose="020B0502020104020203" pitchFamily="34" charset="77"/>
              </a:rPr>
              <a:t> </a:t>
            </a:r>
            <a:r>
              <a:rPr lang="en-US" altLang="zh-CN" sz="1200" b="1" spc="-25" dirty="0">
                <a:solidFill>
                  <a:srgbClr val="FAFAFA"/>
                </a:solidFill>
                <a:latin typeface="Gill Sans MT" panose="020B0502020104020203" pitchFamily="34" charset="77"/>
              </a:rPr>
              <a:t>why</a:t>
            </a:r>
            <a:r>
              <a:rPr lang="zh-CN" altLang="en-US" sz="1200" b="1" spc="-25" dirty="0">
                <a:solidFill>
                  <a:srgbClr val="FAFAFA"/>
                </a:solidFill>
                <a:latin typeface="Gill Sans MT" panose="020B0502020104020203" pitchFamily="34" charset="77"/>
              </a:rPr>
              <a:t> </a:t>
            </a:r>
            <a:r>
              <a:rPr lang="en-US" altLang="zh-CN" sz="1200" b="1" spc="-25" dirty="0">
                <a:solidFill>
                  <a:srgbClr val="FAFAFA"/>
                </a:solidFill>
                <a:latin typeface="Gill Sans MT" panose="020B0502020104020203" pitchFamily="34" charset="77"/>
              </a:rPr>
              <a:t>it</a:t>
            </a:r>
            <a:r>
              <a:rPr lang="zh-CN" altLang="en-US" sz="1200" b="1" spc="-25" dirty="0">
                <a:solidFill>
                  <a:srgbClr val="FAFAFA"/>
                </a:solidFill>
                <a:latin typeface="Gill Sans MT" panose="020B0502020104020203" pitchFamily="34" charset="77"/>
              </a:rPr>
              <a:t> </a:t>
            </a:r>
            <a:r>
              <a:rPr lang="en-US" altLang="zh-CN" sz="1200" b="1" spc="-25" dirty="0">
                <a:solidFill>
                  <a:srgbClr val="FAFAFA"/>
                </a:solidFill>
                <a:latin typeface="Gill Sans MT" panose="020B0502020104020203" pitchFamily="34" charset="77"/>
              </a:rPr>
              <a:t>is</a:t>
            </a:r>
            <a:r>
              <a:rPr lang="zh-CN" altLang="en-US" sz="1200" b="1" spc="-25" dirty="0">
                <a:solidFill>
                  <a:srgbClr val="FAFAFA"/>
                </a:solidFill>
                <a:latin typeface="Gill Sans MT" panose="020B0502020104020203" pitchFamily="34" charset="77"/>
              </a:rPr>
              <a:t> </a:t>
            </a:r>
            <a:r>
              <a:rPr lang="en-US" altLang="zh-CN" sz="1200" b="1" spc="-25" dirty="0">
                <a:solidFill>
                  <a:srgbClr val="FAFAFA"/>
                </a:solidFill>
                <a:latin typeface="Gill Sans MT" panose="020B0502020104020203" pitchFamily="34" charset="77"/>
              </a:rPr>
              <a:t>needed</a:t>
            </a:r>
            <a:endParaRPr lang="en-US" sz="1200" b="1" spc="-25" dirty="0">
              <a:solidFill>
                <a:srgbClr val="FAFAFA"/>
              </a:solidFill>
              <a:latin typeface="Gill Sans MT" panose="020B0502020104020203" pitchFamily="34" charset="77"/>
            </a:endParaRPr>
          </a:p>
        </p:txBody>
      </p:sp>
      <p:pic>
        <p:nvPicPr>
          <p:cNvPr id="3" name="Picture 2" descr="A group of men working on a computer server&#10;&#10;Description automatically generated">
            <a:extLst>
              <a:ext uri="{FF2B5EF4-FFF2-40B4-BE49-F238E27FC236}">
                <a16:creationId xmlns:a16="http://schemas.microsoft.com/office/drawing/2014/main" id="{59CA15A8-24BC-657A-7C6D-E949A7B775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6250" y="1691505"/>
            <a:ext cx="1750958" cy="1657541"/>
          </a:xfrm>
          <a:prstGeom prst="rect">
            <a:avLst/>
          </a:prstGeom>
        </p:spPr>
      </p:pic>
      <p:pic>
        <p:nvPicPr>
          <p:cNvPr id="6" name="Picture 5" descr="Several computer servers in a row&#10;&#10;Description automatically generated">
            <a:extLst>
              <a:ext uri="{FF2B5EF4-FFF2-40B4-BE49-F238E27FC236}">
                <a16:creationId xmlns:a16="http://schemas.microsoft.com/office/drawing/2014/main" id="{8BDF95A9-A8F2-825E-7CF3-5C04D40E9A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82894" y="1691505"/>
            <a:ext cx="1750956" cy="1655716"/>
          </a:xfrm>
          <a:prstGeom prst="rect">
            <a:avLst/>
          </a:prstGeom>
        </p:spPr>
      </p:pic>
    </p:spTree>
    <p:extLst>
      <p:ext uri="{BB962C8B-B14F-4D97-AF65-F5344CB8AC3E}">
        <p14:creationId xmlns:p14="http://schemas.microsoft.com/office/powerpoint/2010/main" val="36246884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2AABE-EB02-15B5-FF5B-6409997A927A}"/>
              </a:ext>
            </a:extLst>
          </p:cNvPr>
          <p:cNvSpPr>
            <a:spLocks noGrp="1"/>
          </p:cNvSpPr>
          <p:nvPr>
            <p:ph type="title"/>
          </p:nvPr>
        </p:nvSpPr>
        <p:spPr>
          <a:xfrm>
            <a:off x="110889" y="64579"/>
            <a:ext cx="4388320" cy="184666"/>
          </a:xfrm>
        </p:spPr>
        <p:txBody>
          <a:bodyPr/>
          <a:lstStyle/>
          <a:p>
            <a:r>
              <a:rPr lang="en-US" altLang="zh-CN" dirty="0"/>
              <a:t>Advantages</a:t>
            </a:r>
            <a:r>
              <a:rPr lang="zh-CN" altLang="en-US" dirty="0"/>
              <a:t> </a:t>
            </a:r>
            <a:r>
              <a:rPr lang="en-US" altLang="zh-CN" dirty="0"/>
              <a:t>of</a:t>
            </a:r>
            <a:r>
              <a:rPr lang="zh-CN" altLang="en-US" dirty="0"/>
              <a:t> </a:t>
            </a:r>
            <a:r>
              <a:rPr lang="en-US" altLang="zh-CN" dirty="0"/>
              <a:t>HPC</a:t>
            </a:r>
            <a:endParaRPr lang="en-US" dirty="0"/>
          </a:p>
        </p:txBody>
      </p:sp>
      <p:sp>
        <p:nvSpPr>
          <p:cNvPr id="4" name="Rectangle 3">
            <a:extLst>
              <a:ext uri="{FF2B5EF4-FFF2-40B4-BE49-F238E27FC236}">
                <a16:creationId xmlns:a16="http://schemas.microsoft.com/office/drawing/2014/main" id="{DED20A50-B338-E805-F8BF-3A79060DE6E7}"/>
              </a:ext>
            </a:extLst>
          </p:cNvPr>
          <p:cNvSpPr/>
          <p:nvPr/>
        </p:nvSpPr>
        <p:spPr>
          <a:xfrm>
            <a:off x="171449" y="587375"/>
            <a:ext cx="4267200" cy="4319131"/>
          </a:xfrm>
          <a:prstGeom prst="rect">
            <a:avLst/>
          </a:prstGeom>
        </p:spPr>
        <p:txBody>
          <a:bodyPr wrap="square">
            <a:spAutoFit/>
          </a:bodyPr>
          <a:lstStyle/>
          <a:p>
            <a:pPr marL="171450" indent="-171450" algn="l">
              <a:buFont typeface="Arial" panose="020B0604020202020204" pitchFamily="34" charset="0"/>
              <a:buChar char="•"/>
            </a:pPr>
            <a:r>
              <a:rPr lang="en-US" altLang="zh-CN" sz="850" dirty="0">
                <a:latin typeface="Source Sans Pro" panose="020F0502020204030204" pitchFamily="34" charset="0"/>
              </a:rPr>
              <a:t>HPC</a:t>
            </a:r>
            <a:r>
              <a:rPr lang="zh-CN" altLang="en-US" sz="850" dirty="0">
                <a:latin typeface="Source Sans Pro" panose="020F0502020204030204" pitchFamily="34" charset="0"/>
              </a:rPr>
              <a:t> </a:t>
            </a:r>
            <a:r>
              <a:rPr lang="en-US" sz="850" dirty="0">
                <a:latin typeface="Source Sans Pro" panose="020F0502020204030204" pitchFamily="34" charset="0"/>
              </a:rPr>
              <a:t>is becoming increasingly necessary for technological advancement.</a:t>
            </a:r>
            <a:r>
              <a:rPr lang="zh-CN" altLang="en-US" sz="850" dirty="0">
                <a:latin typeface="Source Sans Pro" panose="020F0502020204030204" pitchFamily="34" charset="0"/>
              </a:rPr>
              <a:t> </a:t>
            </a:r>
            <a:r>
              <a:rPr lang="en-US" sz="850" dirty="0">
                <a:latin typeface="Source Sans Pro" panose="020F0502020204030204" pitchFamily="34" charset="0"/>
              </a:rPr>
              <a:t>Some of the key advantages include:</a:t>
            </a:r>
            <a:r>
              <a:rPr lang="zh-CN" altLang="en-US" sz="850" dirty="0">
                <a:latin typeface="Source Sans Pro" panose="020F0502020204030204" pitchFamily="34" charset="0"/>
              </a:rPr>
              <a:t> </a:t>
            </a:r>
            <a:endParaRPr lang="en-US" altLang="zh-CN" sz="850" dirty="0">
              <a:latin typeface="Source Sans Pro" panose="020F0502020204030204" pitchFamily="34" charset="0"/>
            </a:endParaRPr>
          </a:p>
          <a:p>
            <a:pPr marL="171450" indent="-171450" algn="l">
              <a:buFont typeface="Arial" panose="020B0604020202020204" pitchFamily="34" charset="0"/>
              <a:buChar char="•"/>
            </a:pPr>
            <a:endParaRPr lang="en-US" altLang="zh-CN" sz="800" b="0" i="0" u="none" strike="noStrike" dirty="0">
              <a:solidFill>
                <a:srgbClr val="374151"/>
              </a:solidFill>
              <a:effectLst/>
              <a:latin typeface="Söhne"/>
            </a:endParaRPr>
          </a:p>
          <a:p>
            <a:pPr marL="685800" lvl="1" indent="-228600">
              <a:buFont typeface="+mj-lt"/>
              <a:buAutoNum type="arabicPeriod"/>
            </a:pPr>
            <a:r>
              <a:rPr lang="en-US" altLang="zh-CN" sz="800" b="0" i="0" u="sng" strike="noStrike" dirty="0">
                <a:solidFill>
                  <a:srgbClr val="374151"/>
                </a:solidFill>
                <a:effectLst/>
                <a:latin typeface="Söhne"/>
              </a:rPr>
              <a:t>Faster</a:t>
            </a:r>
            <a:r>
              <a:rPr lang="zh-CN" altLang="en-US" sz="800" b="0" i="0" u="sng" strike="noStrike" dirty="0">
                <a:solidFill>
                  <a:srgbClr val="374151"/>
                </a:solidFill>
                <a:effectLst/>
                <a:latin typeface="Söhne"/>
              </a:rPr>
              <a:t> </a:t>
            </a:r>
            <a:r>
              <a:rPr lang="en-US" altLang="zh-CN" sz="800" b="0" i="0" u="sng" strike="noStrike" dirty="0">
                <a:solidFill>
                  <a:srgbClr val="374151"/>
                </a:solidFill>
                <a:effectLst/>
                <a:latin typeface="Söhne"/>
              </a:rPr>
              <a:t>computational</a:t>
            </a:r>
            <a:r>
              <a:rPr lang="zh-CN" altLang="en-US" sz="800" b="0" i="0" u="sng" strike="noStrike" dirty="0">
                <a:solidFill>
                  <a:srgbClr val="374151"/>
                </a:solidFill>
                <a:effectLst/>
                <a:latin typeface="Söhne"/>
              </a:rPr>
              <a:t> </a:t>
            </a:r>
            <a:r>
              <a:rPr lang="en-US" altLang="zh-CN" sz="800" b="0" i="0" u="sng" strike="noStrike" dirty="0">
                <a:solidFill>
                  <a:srgbClr val="374151"/>
                </a:solidFill>
                <a:effectLst/>
                <a:latin typeface="Söhne"/>
              </a:rPr>
              <a:t>speed</a:t>
            </a:r>
            <a:r>
              <a:rPr lang="en-US" sz="800" b="0" i="0" u="none" strike="noStrike" dirty="0">
                <a:solidFill>
                  <a:srgbClr val="374151"/>
                </a:solidFill>
                <a:effectLst/>
                <a:latin typeface="Söhne"/>
              </a:rPr>
              <a:t>: </a:t>
            </a:r>
            <a:r>
              <a:rPr lang="en-US" altLang="zh-CN" sz="800" dirty="0">
                <a:solidFill>
                  <a:srgbClr val="374151"/>
                </a:solidFill>
                <a:latin typeface="Söhne"/>
              </a:rPr>
              <a:t>it</a:t>
            </a:r>
            <a:r>
              <a:rPr lang="zh-CN" altLang="en-US" sz="800" dirty="0">
                <a:solidFill>
                  <a:srgbClr val="374151"/>
                </a:solidFill>
                <a:latin typeface="Söhne"/>
              </a:rPr>
              <a:t> </a:t>
            </a:r>
            <a:r>
              <a:rPr lang="en-US" sz="800" b="0" i="0" u="none" strike="noStrike" dirty="0">
                <a:solidFill>
                  <a:srgbClr val="374151"/>
                </a:solidFill>
                <a:effectLst/>
                <a:latin typeface="Söhne"/>
              </a:rPr>
              <a:t>enables parallel processing, where different nodes can work on different parts of a larger problem simultaneously.</a:t>
            </a:r>
          </a:p>
          <a:p>
            <a:pPr marL="685800" lvl="1" indent="-228600">
              <a:buFont typeface="+mj-lt"/>
              <a:buAutoNum type="arabicPeriod"/>
            </a:pPr>
            <a:endParaRPr lang="en-US" sz="800" b="0" i="0" u="none" strike="noStrike" dirty="0">
              <a:solidFill>
                <a:srgbClr val="374151"/>
              </a:solidFill>
              <a:effectLst/>
              <a:latin typeface="Söhne"/>
            </a:endParaRPr>
          </a:p>
          <a:p>
            <a:pPr marL="685800" lvl="1" indent="-228600">
              <a:buFont typeface="+mj-lt"/>
              <a:buAutoNum type="arabicPeriod"/>
            </a:pPr>
            <a:r>
              <a:rPr lang="en-US" sz="800" b="0" i="0" u="sng" strike="noStrike" dirty="0">
                <a:solidFill>
                  <a:srgbClr val="374151"/>
                </a:solidFill>
                <a:effectLst/>
                <a:latin typeface="Söhne"/>
              </a:rPr>
              <a:t>Scalability</a:t>
            </a:r>
            <a:r>
              <a:rPr lang="en-US" sz="800" b="0" i="0" u="none" strike="noStrike" dirty="0">
                <a:solidFill>
                  <a:srgbClr val="374151"/>
                </a:solidFill>
                <a:effectLst/>
                <a:latin typeface="Söhne"/>
              </a:rPr>
              <a:t>: </a:t>
            </a:r>
            <a:r>
              <a:rPr lang="en-US" altLang="zh-CN" sz="800" b="0" i="0" u="none" strike="noStrike" dirty="0">
                <a:solidFill>
                  <a:srgbClr val="374151"/>
                </a:solidFill>
                <a:effectLst/>
                <a:latin typeface="Söhne"/>
              </a:rPr>
              <a:t>clusters</a:t>
            </a:r>
            <a:r>
              <a:rPr lang="zh-CN" altLang="en-US" sz="800" b="0" i="0" u="none" strike="noStrike" dirty="0">
                <a:solidFill>
                  <a:srgbClr val="374151"/>
                </a:solidFill>
                <a:effectLst/>
                <a:latin typeface="Söhne"/>
              </a:rPr>
              <a:t> </a:t>
            </a:r>
            <a:r>
              <a:rPr lang="en-US" sz="800" b="0" i="0" u="none" strike="noStrike" dirty="0">
                <a:solidFill>
                  <a:srgbClr val="374151"/>
                </a:solidFill>
                <a:effectLst/>
                <a:latin typeface="Söhne"/>
              </a:rPr>
              <a:t>can easily be scaled by adding more nodes to the cluster as the workload increases or the data size grows.</a:t>
            </a:r>
            <a:r>
              <a:rPr lang="en-US" altLang="zh-CN" sz="800" b="0" i="0" u="none" strike="noStrike" dirty="0">
                <a:solidFill>
                  <a:srgbClr val="374151"/>
                </a:solidFill>
                <a:effectLst/>
                <a:latin typeface="Söhne"/>
              </a:rPr>
              <a:t>.</a:t>
            </a:r>
            <a:r>
              <a:rPr lang="zh-CN" altLang="en-US" sz="800" b="0" i="0" u="none" strike="noStrike" dirty="0">
                <a:solidFill>
                  <a:srgbClr val="374151"/>
                </a:solidFill>
                <a:effectLst/>
                <a:latin typeface="Söhne"/>
              </a:rPr>
              <a:t> </a:t>
            </a:r>
            <a:endParaRPr lang="en-US" altLang="zh-CN" sz="800" b="0" i="0" u="none" strike="noStrike" dirty="0">
              <a:solidFill>
                <a:srgbClr val="374151"/>
              </a:solidFill>
              <a:effectLst/>
              <a:latin typeface="Söhne"/>
            </a:endParaRPr>
          </a:p>
          <a:p>
            <a:pPr marL="685800" lvl="1" indent="-228600">
              <a:buFont typeface="+mj-lt"/>
              <a:buAutoNum type="arabicPeriod"/>
            </a:pPr>
            <a:endParaRPr lang="en-US" altLang="zh-CN" sz="800" b="0" i="0" u="none" strike="noStrike" dirty="0">
              <a:solidFill>
                <a:srgbClr val="374151"/>
              </a:solidFill>
              <a:effectLst/>
              <a:latin typeface="Söhne"/>
            </a:endParaRPr>
          </a:p>
          <a:p>
            <a:pPr marL="685800" lvl="1" indent="-228600">
              <a:buFont typeface="+mj-lt"/>
              <a:buAutoNum type="arabicPeriod"/>
            </a:pPr>
            <a:r>
              <a:rPr lang="en-US" sz="800" b="0" i="0" u="sng" strike="noStrike" dirty="0">
                <a:solidFill>
                  <a:srgbClr val="374151"/>
                </a:solidFill>
                <a:effectLst/>
                <a:latin typeface="Söhne"/>
              </a:rPr>
              <a:t>Resource Sharing</a:t>
            </a:r>
            <a:r>
              <a:rPr lang="en-US" sz="800" b="0" i="0" u="none" strike="noStrike" dirty="0">
                <a:solidFill>
                  <a:srgbClr val="374151"/>
                </a:solidFill>
                <a:effectLst/>
                <a:latin typeface="Söhne"/>
              </a:rPr>
              <a:t>: </a:t>
            </a:r>
            <a:r>
              <a:rPr lang="en-US" altLang="zh-CN" sz="800" b="0" i="0" u="none" strike="noStrike" dirty="0">
                <a:solidFill>
                  <a:srgbClr val="374151"/>
                </a:solidFill>
                <a:effectLst/>
                <a:latin typeface="Söhne"/>
              </a:rPr>
              <a:t>c</a:t>
            </a:r>
            <a:r>
              <a:rPr lang="en-US" sz="800" b="0" i="0" u="none" strike="noStrike" dirty="0">
                <a:solidFill>
                  <a:srgbClr val="374151"/>
                </a:solidFill>
                <a:effectLst/>
                <a:latin typeface="Söhne"/>
              </a:rPr>
              <a:t>lusters facilitate resource sharing, allowing multiple users or applications to access the computing resources efficiently.</a:t>
            </a:r>
          </a:p>
          <a:p>
            <a:pPr marL="685800" lvl="1" indent="-228600">
              <a:buFont typeface="+mj-lt"/>
              <a:buAutoNum type="arabicPeriod"/>
            </a:pPr>
            <a:endParaRPr lang="en-US" sz="800" b="0" i="0" u="none" strike="noStrike" dirty="0">
              <a:solidFill>
                <a:srgbClr val="374151"/>
              </a:solidFill>
              <a:effectLst/>
              <a:latin typeface="Söhne"/>
            </a:endParaRPr>
          </a:p>
          <a:p>
            <a:pPr marL="685800" lvl="1" indent="-228600">
              <a:buFont typeface="+mj-lt"/>
              <a:buAutoNum type="arabicPeriod"/>
            </a:pPr>
            <a:r>
              <a:rPr lang="en-US" sz="800" b="0" i="0" u="sng" strike="noStrike" dirty="0">
                <a:solidFill>
                  <a:srgbClr val="374151"/>
                </a:solidFill>
                <a:effectLst/>
                <a:latin typeface="Söhne"/>
              </a:rPr>
              <a:t>Easy Management</a:t>
            </a:r>
            <a:r>
              <a:rPr lang="en-US" sz="800" b="0" i="0" u="none" strike="noStrike" dirty="0">
                <a:solidFill>
                  <a:srgbClr val="374151"/>
                </a:solidFill>
                <a:effectLst/>
                <a:latin typeface="Söhne"/>
              </a:rPr>
              <a:t>: Modern cluster management tools and software make it easier to configure, deploy, and manage clusters effectively</a:t>
            </a:r>
            <a:r>
              <a:rPr lang="en-US" altLang="zh-CN" sz="800" b="0" i="0" u="none" strike="noStrike" dirty="0">
                <a:solidFill>
                  <a:srgbClr val="374151"/>
                </a:solidFill>
                <a:effectLst/>
                <a:latin typeface="Söhne"/>
              </a:rPr>
              <a:t>.</a:t>
            </a:r>
            <a:endParaRPr lang="en-US" sz="800" b="0" i="0" u="none" strike="noStrike" dirty="0">
              <a:solidFill>
                <a:srgbClr val="374151"/>
              </a:solidFill>
              <a:effectLst/>
              <a:latin typeface="Söhne"/>
            </a:endParaRPr>
          </a:p>
          <a:p>
            <a:pPr marL="685800" lvl="1" indent="-228600">
              <a:buFont typeface="+mj-lt"/>
              <a:buAutoNum type="arabicPeriod"/>
            </a:pPr>
            <a:endParaRPr lang="en-US" sz="800" dirty="0">
              <a:solidFill>
                <a:srgbClr val="374151"/>
              </a:solidFill>
              <a:latin typeface="Söhne"/>
            </a:endParaRPr>
          </a:p>
          <a:p>
            <a:pPr marL="685800" lvl="1" indent="-228600">
              <a:buFont typeface="+mj-lt"/>
              <a:buAutoNum type="arabicPeriod"/>
            </a:pPr>
            <a:r>
              <a:rPr lang="en-US" sz="800" b="0" i="0" u="sng" strike="noStrike" dirty="0">
                <a:solidFill>
                  <a:srgbClr val="374151"/>
                </a:solidFill>
                <a:effectLst/>
                <a:latin typeface="Söhne"/>
              </a:rPr>
              <a:t>Support for Big Data</a:t>
            </a:r>
            <a:r>
              <a:rPr lang="en-US" sz="800" b="0" i="0" u="none" strike="noStrike" dirty="0">
                <a:solidFill>
                  <a:srgbClr val="374151"/>
                </a:solidFill>
                <a:effectLst/>
                <a:latin typeface="Söhne"/>
              </a:rPr>
              <a:t>: Clusters are well-suited for handling large datasets and big data analytics. They enable distributed storage and processing</a:t>
            </a:r>
            <a:r>
              <a:rPr lang="en-US" altLang="zh-CN" sz="800" b="0" i="0" u="none" strike="noStrike" dirty="0">
                <a:solidFill>
                  <a:srgbClr val="374151"/>
                </a:solidFill>
                <a:effectLst/>
                <a:latin typeface="Söhne"/>
              </a:rPr>
              <a:t>.</a:t>
            </a:r>
            <a:r>
              <a:rPr lang="zh-CN" altLang="en-US" sz="800" b="0" i="0" u="none" strike="noStrike" dirty="0">
                <a:solidFill>
                  <a:srgbClr val="374151"/>
                </a:solidFill>
                <a:effectLst/>
                <a:latin typeface="Söhne"/>
              </a:rPr>
              <a:t> </a:t>
            </a:r>
            <a:endParaRPr lang="en-US" altLang="zh-CN" sz="800" b="0" i="0" u="none" strike="noStrike" dirty="0">
              <a:solidFill>
                <a:srgbClr val="374151"/>
              </a:solidFill>
              <a:effectLst/>
              <a:latin typeface="Söhne"/>
            </a:endParaRPr>
          </a:p>
          <a:p>
            <a:pPr marL="685800" lvl="1" indent="-228600">
              <a:buFont typeface="+mj-lt"/>
              <a:buAutoNum type="arabicPeriod"/>
            </a:pPr>
            <a:endParaRPr lang="en-US" altLang="zh-CN" sz="800" dirty="0">
              <a:solidFill>
                <a:srgbClr val="374151"/>
              </a:solidFill>
              <a:latin typeface="Söhne"/>
            </a:endParaRPr>
          </a:p>
          <a:p>
            <a:pPr marL="685800" lvl="1" indent="-228600">
              <a:buFont typeface="+mj-lt"/>
              <a:buAutoNum type="arabicPeriod"/>
            </a:pPr>
            <a:r>
              <a:rPr lang="en-US" altLang="zh-CN" sz="800" dirty="0">
                <a:solidFill>
                  <a:srgbClr val="374151"/>
                </a:solidFill>
                <a:latin typeface="Söhne"/>
              </a:rPr>
              <a:t>…</a:t>
            </a:r>
            <a:r>
              <a:rPr lang="zh-CN" altLang="en-US" sz="800" dirty="0">
                <a:solidFill>
                  <a:srgbClr val="374151"/>
                </a:solidFill>
                <a:latin typeface="Söhne"/>
              </a:rPr>
              <a:t> </a:t>
            </a:r>
            <a:endParaRPr lang="en-US" sz="800" b="0" i="0" u="none" strike="noStrike" dirty="0">
              <a:solidFill>
                <a:srgbClr val="374151"/>
              </a:solidFill>
              <a:effectLst/>
              <a:latin typeface="Söhne"/>
            </a:endParaRPr>
          </a:p>
          <a:p>
            <a:pPr marL="685800" lvl="1" indent="-228600">
              <a:buFont typeface="+mj-lt"/>
              <a:buAutoNum type="arabicPeriod"/>
            </a:pPr>
            <a:endParaRPr lang="en-US" sz="800" b="0" i="0" u="none" strike="noStrike" dirty="0">
              <a:solidFill>
                <a:srgbClr val="374151"/>
              </a:solidFill>
              <a:effectLst/>
              <a:latin typeface="Söhne"/>
            </a:endParaRPr>
          </a:p>
          <a:p>
            <a:pPr marL="685800" lvl="1" indent="-228600">
              <a:buFont typeface="+mj-lt"/>
              <a:buAutoNum type="arabicPeriod"/>
            </a:pPr>
            <a:endParaRPr lang="en-US" sz="800" b="0" i="0" u="none" strike="noStrike" dirty="0">
              <a:solidFill>
                <a:srgbClr val="374151"/>
              </a:solidFill>
              <a:effectLst/>
              <a:latin typeface="Söhne"/>
            </a:endParaRPr>
          </a:p>
          <a:p>
            <a:pPr marL="685800" lvl="1" indent="-228600">
              <a:buFont typeface="+mj-lt"/>
              <a:buAutoNum type="arabicPeriod"/>
            </a:pPr>
            <a:endParaRPr lang="en-US" sz="800" b="0" i="0" u="none" strike="noStrike" dirty="0">
              <a:solidFill>
                <a:srgbClr val="374151"/>
              </a:solidFill>
              <a:effectLst/>
              <a:latin typeface="Söhne"/>
            </a:endParaRPr>
          </a:p>
          <a:p>
            <a:pPr marL="628650" lvl="1" indent="-171450">
              <a:buFont typeface="Arial" panose="020B0604020202020204" pitchFamily="34" charset="0"/>
              <a:buChar char="•"/>
            </a:pPr>
            <a:endParaRPr lang="en-US" sz="800" b="0" i="0" u="none" strike="noStrike" dirty="0">
              <a:effectLst/>
              <a:latin typeface="Source Sans Pro" panose="020B0503030403020204" pitchFamily="34" charset="0"/>
            </a:endParaRPr>
          </a:p>
          <a:p>
            <a:pPr marL="184150" indent="-171450">
              <a:lnSpc>
                <a:spcPct val="100000"/>
              </a:lnSpc>
              <a:spcBef>
                <a:spcPts val="95"/>
              </a:spcBef>
              <a:buFont typeface="Arial" panose="020B0604020202020204" pitchFamily="34" charset="0"/>
              <a:buChar char="•"/>
            </a:pPr>
            <a:endParaRPr lang="en-US" sz="800" dirty="0">
              <a:solidFill>
                <a:srgbClr val="000000"/>
              </a:solidFill>
              <a:latin typeface="Source Sans Pro" panose="020F0502020204030204" pitchFamily="34" charset="0"/>
            </a:endParaRPr>
          </a:p>
          <a:p>
            <a:br>
              <a:rPr lang="en-US" sz="800" dirty="0"/>
            </a:br>
            <a:r>
              <a:rPr lang="en-US" sz="800" dirty="0"/>
              <a:t> </a:t>
            </a:r>
          </a:p>
          <a:p>
            <a:pPr marL="184150" indent="-171450">
              <a:lnSpc>
                <a:spcPct val="100000"/>
              </a:lnSpc>
              <a:spcBef>
                <a:spcPts val="95"/>
              </a:spcBef>
              <a:buFont typeface="Arial" panose="020B0604020202020204" pitchFamily="34" charset="0"/>
              <a:buChar char="•"/>
            </a:pPr>
            <a:endParaRPr lang="en-US" altLang="zh-CN" sz="800" b="0" dirty="0"/>
          </a:p>
          <a:p>
            <a:pPr marL="184150" indent="-171450">
              <a:lnSpc>
                <a:spcPct val="100000"/>
              </a:lnSpc>
              <a:spcBef>
                <a:spcPts val="95"/>
              </a:spcBef>
              <a:buFont typeface="Arial" panose="020B0604020202020204" pitchFamily="34" charset="0"/>
              <a:buChar char="•"/>
            </a:pPr>
            <a:endParaRPr lang="en-US" altLang="zh-CN" sz="800" b="0" dirty="0"/>
          </a:p>
          <a:p>
            <a:pPr marL="184150" indent="-171450">
              <a:lnSpc>
                <a:spcPct val="100000"/>
              </a:lnSpc>
              <a:spcBef>
                <a:spcPts val="95"/>
              </a:spcBef>
              <a:buFont typeface="Arial" panose="020B0604020202020204" pitchFamily="34" charset="0"/>
              <a:buChar char="•"/>
            </a:pPr>
            <a:endParaRPr lang="en-US" altLang="zh-CN" sz="800" dirty="0"/>
          </a:p>
          <a:p>
            <a:pPr marL="12700">
              <a:lnSpc>
                <a:spcPct val="100000"/>
              </a:lnSpc>
              <a:spcBef>
                <a:spcPts val="95"/>
              </a:spcBef>
            </a:pPr>
            <a:endParaRPr lang="en-US" altLang="zh-CN" sz="800" b="0" dirty="0"/>
          </a:p>
          <a:p>
            <a:pPr marL="12700" algn="ctr">
              <a:lnSpc>
                <a:spcPct val="100000"/>
              </a:lnSpc>
              <a:spcBef>
                <a:spcPts val="95"/>
              </a:spcBef>
            </a:pPr>
            <a:endParaRPr lang="en-US" altLang="zh-CN" sz="800" dirty="0"/>
          </a:p>
          <a:p>
            <a:pPr marL="12700" algn="ctr">
              <a:lnSpc>
                <a:spcPct val="100000"/>
              </a:lnSpc>
              <a:spcBef>
                <a:spcPts val="95"/>
              </a:spcBef>
            </a:pPr>
            <a:endParaRPr lang="en-US" altLang="zh-CN" sz="800" dirty="0"/>
          </a:p>
          <a:p>
            <a:pPr marL="12700">
              <a:lnSpc>
                <a:spcPct val="100000"/>
              </a:lnSpc>
              <a:spcBef>
                <a:spcPts val="95"/>
              </a:spcBef>
            </a:pPr>
            <a:endParaRPr lang="en-US" altLang="zh-CN" sz="800" dirty="0"/>
          </a:p>
        </p:txBody>
      </p:sp>
    </p:spTree>
    <p:extLst>
      <p:ext uri="{BB962C8B-B14F-4D97-AF65-F5344CB8AC3E}">
        <p14:creationId xmlns:p14="http://schemas.microsoft.com/office/powerpoint/2010/main" val="21549883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03A301-A166-5994-CDC9-28B1B29E480F}"/>
              </a:ext>
            </a:extLst>
          </p:cNvPr>
          <p:cNvSpPr>
            <a:spLocks noGrp="1"/>
          </p:cNvSpPr>
          <p:nvPr>
            <p:ph type="title"/>
          </p:nvPr>
        </p:nvSpPr>
        <p:spPr>
          <a:xfrm>
            <a:off x="110889" y="64579"/>
            <a:ext cx="4388320" cy="184666"/>
          </a:xfrm>
        </p:spPr>
        <p:txBody>
          <a:bodyPr/>
          <a:lstStyle/>
          <a:p>
            <a:r>
              <a:rPr lang="en-US" altLang="zh-CN" dirty="0"/>
              <a:t>Performing</a:t>
            </a:r>
            <a:r>
              <a:rPr lang="zh-CN" altLang="en-US" dirty="0"/>
              <a:t> </a:t>
            </a:r>
            <a:r>
              <a:rPr lang="en-US" altLang="zh-CN" dirty="0"/>
              <a:t>HPC</a:t>
            </a:r>
            <a:r>
              <a:rPr lang="zh-CN" altLang="en-US" dirty="0"/>
              <a:t> </a:t>
            </a:r>
            <a:r>
              <a:rPr lang="en-US" altLang="zh-CN" dirty="0"/>
              <a:t>with</a:t>
            </a:r>
            <a:r>
              <a:rPr lang="zh-CN" altLang="en-US" dirty="0"/>
              <a:t> </a:t>
            </a:r>
            <a:r>
              <a:rPr lang="en-US" altLang="zh-CN" dirty="0"/>
              <a:t>CARC</a:t>
            </a:r>
            <a:endParaRPr lang="en-US" dirty="0"/>
          </a:p>
        </p:txBody>
      </p:sp>
      <p:sp>
        <p:nvSpPr>
          <p:cNvPr id="4" name="Rectangle 3">
            <a:extLst>
              <a:ext uri="{FF2B5EF4-FFF2-40B4-BE49-F238E27FC236}">
                <a16:creationId xmlns:a16="http://schemas.microsoft.com/office/drawing/2014/main" id="{B33BC390-DB5A-DF39-32CE-B4A994ED2DFF}"/>
              </a:ext>
            </a:extLst>
          </p:cNvPr>
          <p:cNvSpPr/>
          <p:nvPr/>
        </p:nvSpPr>
        <p:spPr>
          <a:xfrm>
            <a:off x="171449" y="587375"/>
            <a:ext cx="4267200" cy="2257028"/>
          </a:xfrm>
          <a:prstGeom prst="rect">
            <a:avLst/>
          </a:prstGeom>
        </p:spPr>
        <p:txBody>
          <a:bodyPr wrap="square">
            <a:spAutoFit/>
          </a:bodyPr>
          <a:lstStyle/>
          <a:p>
            <a:pPr marL="171450" indent="-171450">
              <a:buFont typeface="Arial" panose="020B0604020202020204" pitchFamily="34" charset="0"/>
              <a:buChar char="•"/>
            </a:pPr>
            <a:r>
              <a:rPr lang="en-US" altLang="zh-CN" sz="850" dirty="0">
                <a:solidFill>
                  <a:srgbClr val="C00000"/>
                </a:solidFill>
                <a:latin typeface="Source Sans Pro" panose="020B0503030403020204" pitchFamily="34" charset="0"/>
              </a:rPr>
              <a:t>USC’s</a:t>
            </a:r>
            <a:r>
              <a:rPr lang="zh-CN" altLang="en-US" sz="850" dirty="0">
                <a:solidFill>
                  <a:srgbClr val="C00000"/>
                </a:solidFill>
                <a:latin typeface="Source Sans Pro" panose="020B0503030403020204" pitchFamily="34" charset="0"/>
              </a:rPr>
              <a:t> </a:t>
            </a:r>
            <a:r>
              <a:rPr lang="en-US" sz="850" dirty="0">
                <a:solidFill>
                  <a:srgbClr val="C00000"/>
                </a:solidFill>
                <a:latin typeface="Source Sans Pro" panose="020B0503030403020204" pitchFamily="34" charset="0"/>
              </a:rPr>
              <a:t>Center for Advanced Research Computing (CARC)</a:t>
            </a:r>
            <a:r>
              <a:rPr lang="zh-CN" altLang="en-US" sz="850" dirty="0">
                <a:solidFill>
                  <a:srgbClr val="C00000"/>
                </a:solidFill>
                <a:latin typeface="Source Sans Pro" panose="020B0503030403020204" pitchFamily="34" charset="0"/>
              </a:rPr>
              <a:t> </a:t>
            </a:r>
            <a:r>
              <a:rPr lang="en-US" sz="850" b="0" i="0" u="none" strike="noStrike" dirty="0">
                <a:solidFill>
                  <a:srgbClr val="202124"/>
                </a:solidFill>
                <a:effectLst/>
                <a:latin typeface="Google Sans"/>
              </a:rPr>
              <a:t>provide</a:t>
            </a:r>
            <a:r>
              <a:rPr lang="en-US" altLang="zh-CN" sz="850" b="0" i="0" u="none" strike="noStrike" dirty="0">
                <a:solidFill>
                  <a:srgbClr val="202124"/>
                </a:solidFill>
                <a:effectLst/>
                <a:latin typeface="Google Sans"/>
              </a:rPr>
              <a:t>s</a:t>
            </a:r>
            <a:r>
              <a:rPr lang="en-US" sz="850" b="0" i="0" u="none" strike="noStrike" dirty="0">
                <a:solidFill>
                  <a:srgbClr val="202124"/>
                </a:solidFill>
                <a:effectLst/>
                <a:latin typeface="Google Sans"/>
              </a:rPr>
              <a:t> advanced computational research support</a:t>
            </a:r>
            <a:r>
              <a:rPr lang="en-US" altLang="zh-CN" sz="850" dirty="0">
                <a:solidFill>
                  <a:srgbClr val="202124"/>
                </a:solidFill>
                <a:latin typeface="Google Sans"/>
              </a:rPr>
              <a:t>,</a:t>
            </a:r>
            <a:r>
              <a:rPr lang="zh-CN" altLang="en-US" sz="850" dirty="0">
                <a:solidFill>
                  <a:srgbClr val="202124"/>
                </a:solidFill>
                <a:latin typeface="Google Sans"/>
              </a:rPr>
              <a:t> </a:t>
            </a:r>
            <a:r>
              <a:rPr lang="en-US" altLang="zh-CN" sz="850" dirty="0">
                <a:solidFill>
                  <a:srgbClr val="202124"/>
                </a:solidFill>
                <a:latin typeface="Google Sans"/>
              </a:rPr>
              <a:t>including</a:t>
            </a:r>
            <a:r>
              <a:rPr lang="zh-CN" altLang="en-US" sz="850" dirty="0">
                <a:solidFill>
                  <a:srgbClr val="202124"/>
                </a:solidFill>
                <a:latin typeface="Google Sans"/>
              </a:rPr>
              <a:t> </a:t>
            </a:r>
            <a:r>
              <a:rPr lang="en-US" sz="850" b="0" i="0" u="none" strike="noStrike" dirty="0">
                <a:solidFill>
                  <a:srgbClr val="000000"/>
                </a:solidFill>
                <a:effectLst/>
                <a:latin typeface="Source Sans Pro" panose="020B0503030403020204" pitchFamily="34" charset="0"/>
                <a:hlinkClick r:id="rId2"/>
              </a:rPr>
              <a:t>High-Performance Computing</a:t>
            </a:r>
            <a:r>
              <a:rPr lang="en-US" altLang="zh-CN" sz="850" b="0" i="0" u="none" strike="noStrike" dirty="0">
                <a:solidFill>
                  <a:srgbClr val="000000"/>
                </a:solidFill>
                <a:effectLst/>
                <a:latin typeface="Source Sans Pro" panose="020B0503030403020204" pitchFamily="34" charset="0"/>
              </a:rPr>
              <a:t>,</a:t>
            </a:r>
            <a:r>
              <a:rPr lang="zh-CN" altLang="en-US" sz="850" b="0" i="0" u="none" strike="noStrike" dirty="0">
                <a:solidFill>
                  <a:srgbClr val="000000"/>
                </a:solidFill>
                <a:effectLst/>
                <a:latin typeface="Source Sans Pro" panose="020B0503030403020204" pitchFamily="34" charset="0"/>
              </a:rPr>
              <a:t> </a:t>
            </a:r>
            <a:r>
              <a:rPr lang="en-US" altLang="zh-CN" sz="850" u="none" dirty="0">
                <a:solidFill>
                  <a:srgbClr val="000000"/>
                </a:solidFill>
                <a:latin typeface="Source Sans Pro" panose="020B0503030403020204" pitchFamily="34" charset="0"/>
              </a:rPr>
              <a:t>Cloud</a:t>
            </a:r>
            <a:r>
              <a:rPr lang="zh-CN" altLang="en-US" sz="850" u="none" dirty="0">
                <a:solidFill>
                  <a:srgbClr val="000000"/>
                </a:solidFill>
                <a:latin typeface="Source Sans Pro" panose="020B0503030403020204" pitchFamily="34" charset="0"/>
              </a:rPr>
              <a:t> </a:t>
            </a:r>
            <a:r>
              <a:rPr lang="en-US" altLang="zh-CN" sz="850" u="none" dirty="0">
                <a:solidFill>
                  <a:srgbClr val="000000"/>
                </a:solidFill>
                <a:latin typeface="Source Sans Pro" panose="020B0503030403020204" pitchFamily="34" charset="0"/>
              </a:rPr>
              <a:t>Computing</a:t>
            </a:r>
            <a:r>
              <a:rPr lang="en-US" altLang="zh-CN" sz="850" dirty="0">
                <a:latin typeface="Source Sans Pro" panose="020B0503030403020204" pitchFamily="34" charset="0"/>
              </a:rPr>
              <a:t>,</a:t>
            </a:r>
            <a:r>
              <a:rPr lang="zh-CN" altLang="en-US" sz="850" dirty="0">
                <a:latin typeface="Source Sans Pro" panose="020B0503030403020204" pitchFamily="34" charset="0"/>
              </a:rPr>
              <a:t> </a:t>
            </a:r>
            <a:r>
              <a:rPr lang="en-US" altLang="zh-CN" sz="850" dirty="0">
                <a:latin typeface="Source Sans Pro" panose="020B0503030403020204" pitchFamily="34" charset="0"/>
              </a:rPr>
              <a:t>Secure</a:t>
            </a:r>
            <a:r>
              <a:rPr lang="zh-CN" altLang="en-US" sz="850" dirty="0">
                <a:latin typeface="Source Sans Pro" panose="020B0503030403020204" pitchFamily="34" charset="0"/>
              </a:rPr>
              <a:t> </a:t>
            </a:r>
            <a:r>
              <a:rPr lang="en-US" altLang="zh-CN" sz="850" dirty="0">
                <a:latin typeface="Source Sans Pro" panose="020B0503030403020204" pitchFamily="34" charset="0"/>
              </a:rPr>
              <a:t>Computing,</a:t>
            </a:r>
            <a:r>
              <a:rPr lang="zh-CN" altLang="en-US" sz="850" dirty="0">
                <a:latin typeface="Source Sans Pro" panose="020B0503030403020204" pitchFamily="34" charset="0"/>
              </a:rPr>
              <a:t> </a:t>
            </a:r>
            <a:r>
              <a:rPr lang="en-US" altLang="zh-CN" sz="850" dirty="0">
                <a:latin typeface="Source Sans Pro" panose="020B0503030403020204" pitchFamily="34" charset="0"/>
              </a:rPr>
              <a:t>Data</a:t>
            </a:r>
            <a:r>
              <a:rPr lang="zh-CN" altLang="en-US" sz="850" dirty="0">
                <a:latin typeface="Source Sans Pro" panose="020B0503030403020204" pitchFamily="34" charset="0"/>
              </a:rPr>
              <a:t> </a:t>
            </a:r>
            <a:r>
              <a:rPr lang="en-US" altLang="zh-CN" sz="850" dirty="0">
                <a:latin typeface="Source Sans Pro" panose="020B0503030403020204" pitchFamily="34" charset="0"/>
              </a:rPr>
              <a:t>Solutions,</a:t>
            </a:r>
            <a:r>
              <a:rPr lang="zh-CN" altLang="en-US" sz="850" dirty="0">
                <a:latin typeface="Source Sans Pro" panose="020B0503030403020204" pitchFamily="34" charset="0"/>
              </a:rPr>
              <a:t> </a:t>
            </a:r>
            <a:r>
              <a:rPr lang="en-US" altLang="zh-CN" sz="850" dirty="0">
                <a:latin typeface="Source Sans Pro" panose="020B0503030403020204" pitchFamily="34" charset="0"/>
              </a:rPr>
              <a:t>etc..</a:t>
            </a:r>
            <a:r>
              <a:rPr lang="zh-CN" altLang="en-US" sz="850" dirty="0">
                <a:latin typeface="Source Sans Pro" panose="020B0503030403020204" pitchFamily="34" charset="0"/>
              </a:rPr>
              <a:t> </a:t>
            </a:r>
            <a:endParaRPr lang="en-US" sz="850" b="0" i="0" u="none" strike="noStrike" dirty="0">
              <a:solidFill>
                <a:srgbClr val="374151"/>
              </a:solidFill>
              <a:effectLst/>
              <a:latin typeface="Söhne"/>
            </a:endParaRPr>
          </a:p>
          <a:p>
            <a:pPr marL="685800" lvl="1" indent="-228600">
              <a:buFont typeface="+mj-lt"/>
              <a:buAutoNum type="arabicPeriod"/>
            </a:pPr>
            <a:endParaRPr lang="en-US" sz="800" b="0" i="0" u="none" strike="noStrike" dirty="0">
              <a:solidFill>
                <a:srgbClr val="374151"/>
              </a:solidFill>
              <a:effectLst/>
              <a:latin typeface="Söhne"/>
            </a:endParaRPr>
          </a:p>
          <a:p>
            <a:pPr marL="685800" lvl="1" indent="-228600">
              <a:buFont typeface="+mj-lt"/>
              <a:buAutoNum type="arabicPeriod"/>
            </a:pPr>
            <a:endParaRPr lang="en-US" sz="800" b="0" i="0" u="none" strike="noStrike" dirty="0">
              <a:solidFill>
                <a:srgbClr val="374151"/>
              </a:solidFill>
              <a:effectLst/>
              <a:latin typeface="Söhne"/>
            </a:endParaRPr>
          </a:p>
          <a:p>
            <a:pPr marL="628650" lvl="1" indent="-171450">
              <a:buFont typeface="Arial" panose="020B0604020202020204" pitchFamily="34" charset="0"/>
              <a:buChar char="•"/>
            </a:pPr>
            <a:endParaRPr lang="en-US" sz="800" b="0" i="0" u="none" strike="noStrike" dirty="0">
              <a:effectLst/>
              <a:latin typeface="Source Sans Pro" panose="020B0503030403020204" pitchFamily="34" charset="0"/>
            </a:endParaRPr>
          </a:p>
          <a:p>
            <a:pPr marL="184150" indent="-171450">
              <a:lnSpc>
                <a:spcPct val="100000"/>
              </a:lnSpc>
              <a:spcBef>
                <a:spcPts val="95"/>
              </a:spcBef>
              <a:buFont typeface="Arial" panose="020B0604020202020204" pitchFamily="34" charset="0"/>
              <a:buChar char="•"/>
            </a:pPr>
            <a:endParaRPr lang="en-US" sz="800" dirty="0">
              <a:solidFill>
                <a:srgbClr val="000000"/>
              </a:solidFill>
              <a:latin typeface="Source Sans Pro" panose="020F0502020204030204" pitchFamily="34" charset="0"/>
            </a:endParaRPr>
          </a:p>
          <a:p>
            <a:br>
              <a:rPr lang="en-US" sz="800" dirty="0"/>
            </a:br>
            <a:r>
              <a:rPr lang="en-US" sz="800" dirty="0"/>
              <a:t> </a:t>
            </a:r>
          </a:p>
          <a:p>
            <a:pPr marL="184150" indent="-171450">
              <a:lnSpc>
                <a:spcPct val="100000"/>
              </a:lnSpc>
              <a:spcBef>
                <a:spcPts val="95"/>
              </a:spcBef>
              <a:buFont typeface="Arial" panose="020B0604020202020204" pitchFamily="34" charset="0"/>
              <a:buChar char="•"/>
            </a:pPr>
            <a:endParaRPr lang="en-US" altLang="zh-CN" sz="800" b="0" dirty="0"/>
          </a:p>
          <a:p>
            <a:pPr marL="184150" indent="-171450">
              <a:lnSpc>
                <a:spcPct val="100000"/>
              </a:lnSpc>
              <a:spcBef>
                <a:spcPts val="95"/>
              </a:spcBef>
              <a:buFont typeface="Arial" panose="020B0604020202020204" pitchFamily="34" charset="0"/>
              <a:buChar char="•"/>
            </a:pPr>
            <a:endParaRPr lang="en-US" altLang="zh-CN" sz="800" b="0" dirty="0"/>
          </a:p>
          <a:p>
            <a:pPr marL="184150" indent="-171450">
              <a:lnSpc>
                <a:spcPct val="100000"/>
              </a:lnSpc>
              <a:spcBef>
                <a:spcPts val="95"/>
              </a:spcBef>
              <a:buFont typeface="Arial" panose="020B0604020202020204" pitchFamily="34" charset="0"/>
              <a:buChar char="•"/>
            </a:pPr>
            <a:endParaRPr lang="en-US" altLang="zh-CN" sz="800" dirty="0"/>
          </a:p>
          <a:p>
            <a:pPr marL="12700">
              <a:lnSpc>
                <a:spcPct val="100000"/>
              </a:lnSpc>
              <a:spcBef>
                <a:spcPts val="95"/>
              </a:spcBef>
            </a:pPr>
            <a:endParaRPr lang="en-US" altLang="zh-CN" sz="800" b="0" dirty="0"/>
          </a:p>
          <a:p>
            <a:pPr marL="12700" algn="ctr">
              <a:lnSpc>
                <a:spcPct val="100000"/>
              </a:lnSpc>
              <a:spcBef>
                <a:spcPts val="95"/>
              </a:spcBef>
            </a:pPr>
            <a:endParaRPr lang="en-US" altLang="zh-CN" sz="800" dirty="0"/>
          </a:p>
          <a:p>
            <a:pPr marL="12700" algn="ctr">
              <a:lnSpc>
                <a:spcPct val="100000"/>
              </a:lnSpc>
              <a:spcBef>
                <a:spcPts val="95"/>
              </a:spcBef>
            </a:pPr>
            <a:endParaRPr lang="en-US" altLang="zh-CN" sz="800" dirty="0"/>
          </a:p>
          <a:p>
            <a:pPr marL="12700">
              <a:lnSpc>
                <a:spcPct val="100000"/>
              </a:lnSpc>
              <a:spcBef>
                <a:spcPts val="95"/>
              </a:spcBef>
            </a:pPr>
            <a:endParaRPr lang="en-US" altLang="zh-CN" sz="800" dirty="0"/>
          </a:p>
        </p:txBody>
      </p:sp>
      <p:pic>
        <p:nvPicPr>
          <p:cNvPr id="6" name="Picture 5" descr="A diagram of a computer server&#10;&#10;Description automatically generated">
            <a:extLst>
              <a:ext uri="{FF2B5EF4-FFF2-40B4-BE49-F238E27FC236}">
                <a16:creationId xmlns:a16="http://schemas.microsoft.com/office/drawing/2014/main" id="{F502ACCA-1AC5-4436-EEE0-E77CB5D440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3044" y="1243443"/>
            <a:ext cx="2864009" cy="1952177"/>
          </a:xfrm>
          <a:prstGeom prst="rect">
            <a:avLst/>
          </a:prstGeom>
        </p:spPr>
      </p:pic>
    </p:spTree>
    <p:extLst>
      <p:ext uri="{BB962C8B-B14F-4D97-AF65-F5344CB8AC3E}">
        <p14:creationId xmlns:p14="http://schemas.microsoft.com/office/powerpoint/2010/main" val="10372359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E050F70C-7766-3D05-A0B1-36582036BAE0}"/>
              </a:ext>
            </a:extLst>
          </p:cNvPr>
          <p:cNvSpPr/>
          <p:nvPr/>
        </p:nvSpPr>
        <p:spPr>
          <a:xfrm>
            <a:off x="323850" y="1044575"/>
            <a:ext cx="4114800" cy="1981200"/>
          </a:xfrm>
          <a:prstGeom prst="roundRect">
            <a:avLst/>
          </a:prstGeom>
          <a:solidFill>
            <a:schemeClr val="tx2">
              <a:lumMod val="40000"/>
              <a:lumOff val="60000"/>
              <a:alpha val="36000"/>
            </a:schemeClr>
          </a:solidFill>
          <a:ln>
            <a:solidFill>
              <a:schemeClr val="tx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89F28757-BB1D-A52E-CA4D-55336900C4DF}"/>
              </a:ext>
            </a:extLst>
          </p:cNvPr>
          <p:cNvSpPr/>
          <p:nvPr/>
        </p:nvSpPr>
        <p:spPr>
          <a:xfrm>
            <a:off x="50330" y="663575"/>
            <a:ext cx="4388320" cy="4142160"/>
          </a:xfrm>
          <a:prstGeom prst="rect">
            <a:avLst/>
          </a:prstGeom>
        </p:spPr>
        <p:txBody>
          <a:bodyPr wrap="square">
            <a:spAutoFit/>
          </a:bodyPr>
          <a:lstStyle/>
          <a:p>
            <a:pPr marL="171450" indent="-171450">
              <a:buFont typeface="Arial" panose="020B0604020202020204" pitchFamily="34" charset="0"/>
              <a:buChar char="•"/>
            </a:pPr>
            <a:r>
              <a:rPr lang="en-US" sz="850" dirty="0">
                <a:latin typeface="Source Sans Pro" panose="020B0503030403020204" pitchFamily="34" charset="0"/>
              </a:rPr>
              <a:t>The workflow for using Discovery typically consists of the following steps:	</a:t>
            </a:r>
          </a:p>
          <a:p>
            <a:pPr marL="685800" lvl="1" indent="-228600">
              <a:buFont typeface="+mj-lt"/>
              <a:buAutoNum type="arabicPeriod"/>
            </a:pPr>
            <a:endParaRPr lang="en-US" sz="800" dirty="0">
              <a:latin typeface="Source Sans Pro" panose="020B0503030403020204" pitchFamily="34" charset="0"/>
            </a:endParaRPr>
          </a:p>
          <a:p>
            <a:pPr marL="685800" lvl="1" indent="-228600">
              <a:buFont typeface="+mj-lt"/>
              <a:buAutoNum type="arabicPeriod"/>
            </a:pPr>
            <a:endParaRPr lang="en-US" sz="800" dirty="0">
              <a:latin typeface="Source Sans Pro" panose="020B0503030403020204" pitchFamily="34" charset="0"/>
            </a:endParaRPr>
          </a:p>
          <a:p>
            <a:pPr marL="685800" lvl="1" indent="-228600">
              <a:buFont typeface="+mj-lt"/>
              <a:buAutoNum type="arabicPeriod"/>
            </a:pPr>
            <a:endParaRPr lang="en-US" sz="800" dirty="0">
              <a:latin typeface="Source Sans Pro" panose="020B0503030403020204" pitchFamily="34" charset="0"/>
            </a:endParaRPr>
          </a:p>
          <a:p>
            <a:pPr marL="685800" lvl="1" indent="-228600">
              <a:buFont typeface="+mj-lt"/>
              <a:buAutoNum type="arabicPeriod"/>
            </a:pPr>
            <a:r>
              <a:rPr lang="en-US" sz="800" dirty="0">
                <a:solidFill>
                  <a:schemeClr val="tx1">
                    <a:lumMod val="95000"/>
                    <a:lumOff val="5000"/>
                  </a:schemeClr>
                </a:solidFill>
                <a:latin typeface="Source Sans Pro" panose="020B0503030403020204" pitchFamily="34" charset="0"/>
              </a:rPr>
              <a:t>Connecting to the USC network or VPN</a:t>
            </a:r>
          </a:p>
          <a:p>
            <a:pPr marL="685800" lvl="1" indent="-228600">
              <a:buFont typeface="+mj-lt"/>
              <a:buAutoNum type="arabicPeriod"/>
            </a:pPr>
            <a:endParaRPr lang="en-US" sz="800" dirty="0">
              <a:solidFill>
                <a:schemeClr val="tx1">
                  <a:lumMod val="95000"/>
                  <a:lumOff val="5000"/>
                </a:schemeClr>
              </a:solidFill>
              <a:latin typeface="Source Sans Pro" panose="020B0503030403020204" pitchFamily="34" charset="0"/>
            </a:endParaRPr>
          </a:p>
          <a:p>
            <a:pPr marL="685800" lvl="1" indent="-228600">
              <a:buFont typeface="+mj-lt"/>
              <a:buAutoNum type="arabicPeriod"/>
            </a:pPr>
            <a:r>
              <a:rPr lang="en-US" sz="800" dirty="0">
                <a:solidFill>
                  <a:schemeClr val="tx1">
                    <a:lumMod val="95000"/>
                    <a:lumOff val="5000"/>
                  </a:schemeClr>
                </a:solidFill>
                <a:latin typeface="Source Sans Pro" panose="020B0503030403020204" pitchFamily="34" charset="0"/>
              </a:rPr>
              <a:t>Logging in to the login node</a:t>
            </a:r>
          </a:p>
          <a:p>
            <a:pPr marL="685800" lvl="1" indent="-228600">
              <a:buFont typeface="+mj-lt"/>
              <a:buAutoNum type="arabicPeriod"/>
            </a:pPr>
            <a:endParaRPr lang="en-US" sz="800" dirty="0">
              <a:solidFill>
                <a:schemeClr val="tx1">
                  <a:lumMod val="95000"/>
                  <a:lumOff val="5000"/>
                </a:schemeClr>
              </a:solidFill>
              <a:latin typeface="Source Sans Pro" panose="020B0503030403020204" pitchFamily="34" charset="0"/>
            </a:endParaRPr>
          </a:p>
          <a:p>
            <a:pPr marL="685800" lvl="1" indent="-228600">
              <a:buFont typeface="+mj-lt"/>
              <a:buAutoNum type="arabicPeriod"/>
            </a:pPr>
            <a:r>
              <a:rPr lang="en-US" sz="800" dirty="0">
                <a:solidFill>
                  <a:schemeClr val="tx1">
                    <a:lumMod val="95000"/>
                    <a:lumOff val="5000"/>
                  </a:schemeClr>
                </a:solidFill>
                <a:latin typeface="Source Sans Pro" panose="020B0503030403020204" pitchFamily="34" charset="0"/>
              </a:rPr>
              <a:t>Organizing and Transferring files</a:t>
            </a:r>
            <a:br>
              <a:rPr lang="en-US" sz="800" dirty="0">
                <a:solidFill>
                  <a:schemeClr val="tx1">
                    <a:lumMod val="95000"/>
                    <a:lumOff val="5000"/>
                  </a:schemeClr>
                </a:solidFill>
                <a:latin typeface="Source Sans Pro" panose="020B0503030403020204" pitchFamily="34" charset="0"/>
              </a:rPr>
            </a:br>
            <a:endParaRPr lang="en-US" sz="800" dirty="0">
              <a:solidFill>
                <a:schemeClr val="tx1">
                  <a:lumMod val="95000"/>
                  <a:lumOff val="5000"/>
                </a:schemeClr>
              </a:solidFill>
              <a:latin typeface="Source Sans Pro" panose="020B0503030403020204" pitchFamily="34" charset="0"/>
            </a:endParaRPr>
          </a:p>
          <a:p>
            <a:pPr marL="685800" lvl="1" indent="-228600">
              <a:buFont typeface="+mj-lt"/>
              <a:buAutoNum type="arabicPeriod"/>
            </a:pPr>
            <a:r>
              <a:rPr lang="en-US" sz="800" dirty="0">
                <a:solidFill>
                  <a:schemeClr val="tx1">
                    <a:lumMod val="95000"/>
                    <a:lumOff val="5000"/>
                  </a:schemeClr>
                </a:solidFill>
                <a:latin typeface="Source Sans Pro" panose="020B0503030403020204" pitchFamily="34" charset="0"/>
              </a:rPr>
              <a:t>Installing and running software, establishing virtual environmen</a:t>
            </a:r>
            <a:r>
              <a:rPr lang="en-US" altLang="zh-CN" sz="800" dirty="0">
                <a:solidFill>
                  <a:schemeClr val="tx1">
                    <a:lumMod val="95000"/>
                    <a:lumOff val="5000"/>
                  </a:schemeClr>
                </a:solidFill>
                <a:latin typeface="Source Sans Pro" panose="020B0503030403020204" pitchFamily="34" charset="0"/>
              </a:rPr>
              <a:t>ts</a:t>
            </a:r>
          </a:p>
          <a:p>
            <a:pPr marL="685800" lvl="1" indent="-228600">
              <a:buFont typeface="+mj-lt"/>
              <a:buAutoNum type="arabicPeriod"/>
            </a:pPr>
            <a:endParaRPr lang="en-US" sz="800" dirty="0">
              <a:solidFill>
                <a:schemeClr val="tx1">
                  <a:lumMod val="95000"/>
                  <a:lumOff val="5000"/>
                </a:schemeClr>
              </a:solidFill>
              <a:latin typeface="Source Sans Pro" panose="020B0503030403020204" pitchFamily="34" charset="0"/>
            </a:endParaRPr>
          </a:p>
          <a:p>
            <a:pPr marL="685800" lvl="1" indent="-228600">
              <a:buFont typeface="+mj-lt"/>
              <a:buAutoNum type="arabicPeriod"/>
            </a:pPr>
            <a:r>
              <a:rPr lang="en-US" sz="800" dirty="0">
                <a:solidFill>
                  <a:schemeClr val="tx1">
                    <a:lumMod val="95000"/>
                    <a:lumOff val="5000"/>
                  </a:schemeClr>
                </a:solidFill>
                <a:latin typeface="Source Sans Pro" panose="020B0503030403020204" pitchFamily="34" charset="0"/>
              </a:rPr>
              <a:t>Testing your job interactively on a compute node</a:t>
            </a:r>
            <a:endParaRPr lang="en-US" altLang="zh-CN" sz="800" dirty="0">
              <a:solidFill>
                <a:schemeClr val="tx1">
                  <a:lumMod val="95000"/>
                  <a:lumOff val="5000"/>
                </a:schemeClr>
              </a:solidFill>
              <a:latin typeface="Source Sans Pro" panose="020B0503030403020204" pitchFamily="34" charset="0"/>
            </a:endParaRPr>
          </a:p>
          <a:p>
            <a:pPr marL="685800" lvl="1" indent="-228600">
              <a:buFont typeface="+mj-lt"/>
              <a:buAutoNum type="arabicPeriod"/>
            </a:pPr>
            <a:endParaRPr lang="en-US" sz="800" dirty="0">
              <a:solidFill>
                <a:schemeClr val="tx1">
                  <a:lumMod val="95000"/>
                  <a:lumOff val="5000"/>
                </a:schemeClr>
              </a:solidFill>
              <a:latin typeface="Source Sans Pro" panose="020B0503030403020204" pitchFamily="34" charset="0"/>
            </a:endParaRPr>
          </a:p>
          <a:p>
            <a:pPr marL="685800" lvl="1" indent="-228600">
              <a:buFont typeface="+mj-lt"/>
              <a:buAutoNum type="arabicPeriod"/>
            </a:pPr>
            <a:r>
              <a:rPr lang="en-US" sz="800" dirty="0">
                <a:solidFill>
                  <a:schemeClr val="tx1">
                    <a:lumMod val="95000"/>
                    <a:lumOff val="5000"/>
                  </a:schemeClr>
                </a:solidFill>
                <a:latin typeface="Source Sans Pro" panose="020B0503030403020204" pitchFamily="34" charset="0"/>
              </a:rPr>
              <a:t>Submitting your job to the job scheduler to run it remotely on a compute node</a:t>
            </a:r>
            <a:endParaRPr lang="en-US" altLang="zh-CN" sz="800" dirty="0">
              <a:solidFill>
                <a:schemeClr val="tx1">
                  <a:lumMod val="95000"/>
                  <a:lumOff val="5000"/>
                </a:schemeClr>
              </a:solidFill>
              <a:latin typeface="Source Sans Pro" panose="020B0503030403020204" pitchFamily="34" charset="0"/>
            </a:endParaRPr>
          </a:p>
          <a:p>
            <a:pPr marL="685800" lvl="1" indent="-228600">
              <a:buFont typeface="+mj-lt"/>
              <a:buAutoNum type="arabicPeriod"/>
            </a:pPr>
            <a:endParaRPr lang="en-US" sz="800" dirty="0">
              <a:solidFill>
                <a:schemeClr val="tx1">
                  <a:lumMod val="95000"/>
                  <a:lumOff val="5000"/>
                </a:schemeClr>
              </a:solidFill>
              <a:latin typeface="Source Sans Pro" panose="020B0503030403020204" pitchFamily="34" charset="0"/>
            </a:endParaRPr>
          </a:p>
          <a:p>
            <a:pPr marL="685800" lvl="1" indent="-228600">
              <a:buFont typeface="+mj-lt"/>
              <a:buAutoNum type="arabicPeriod"/>
            </a:pPr>
            <a:r>
              <a:rPr lang="en-US" sz="800" dirty="0">
                <a:solidFill>
                  <a:schemeClr val="tx1">
                    <a:lumMod val="95000"/>
                    <a:lumOff val="5000"/>
                  </a:schemeClr>
                </a:solidFill>
                <a:latin typeface="Source Sans Pro" panose="020B0503030403020204" pitchFamily="34" charset="0"/>
              </a:rPr>
              <a:t>Monitoring your job and collecting the results when it has completed</a:t>
            </a:r>
            <a:br>
              <a:rPr lang="en-US" dirty="0">
                <a:solidFill>
                  <a:schemeClr val="tx1">
                    <a:lumMod val="95000"/>
                    <a:lumOff val="5000"/>
                  </a:schemeClr>
                </a:solidFill>
                <a:effectLst/>
                <a:latin typeface="LMRoman10"/>
              </a:rPr>
            </a:br>
            <a:endParaRPr lang="en-US" sz="800" dirty="0">
              <a:solidFill>
                <a:schemeClr val="tx1">
                  <a:lumMod val="95000"/>
                  <a:lumOff val="5000"/>
                </a:schemeClr>
              </a:solidFill>
            </a:endParaRPr>
          </a:p>
          <a:p>
            <a:pPr marL="171450" indent="-171450">
              <a:buFont typeface="Arial" panose="020B0604020202020204" pitchFamily="34" charset="0"/>
              <a:buChar char="•"/>
            </a:pPr>
            <a:endParaRPr lang="en-US" sz="800" b="0" i="0" u="none" strike="noStrike" dirty="0">
              <a:solidFill>
                <a:srgbClr val="374151"/>
              </a:solidFill>
              <a:effectLst/>
              <a:latin typeface="Söhne"/>
            </a:endParaRPr>
          </a:p>
          <a:p>
            <a:pPr marL="685800" lvl="1" indent="-228600">
              <a:buFont typeface="+mj-lt"/>
              <a:buAutoNum type="arabicPeriod"/>
            </a:pPr>
            <a:endParaRPr lang="en-US" sz="800" b="0" i="0" u="none" strike="noStrike" dirty="0">
              <a:solidFill>
                <a:srgbClr val="374151"/>
              </a:solidFill>
              <a:effectLst/>
              <a:latin typeface="Söhne"/>
            </a:endParaRPr>
          </a:p>
          <a:p>
            <a:pPr marL="685800" lvl="1" indent="-228600">
              <a:buFont typeface="+mj-lt"/>
              <a:buAutoNum type="arabicPeriod"/>
            </a:pPr>
            <a:endParaRPr lang="en-US" sz="800" b="0" i="0" u="none" strike="noStrike" dirty="0">
              <a:solidFill>
                <a:srgbClr val="374151"/>
              </a:solidFill>
              <a:effectLst/>
              <a:latin typeface="Söhne"/>
            </a:endParaRPr>
          </a:p>
          <a:p>
            <a:pPr marL="628650" lvl="1" indent="-171450">
              <a:buFont typeface="Arial" panose="020B0604020202020204" pitchFamily="34" charset="0"/>
              <a:buChar char="•"/>
            </a:pPr>
            <a:endParaRPr lang="en-US" sz="800" b="0" i="0" u="none" strike="noStrike" dirty="0">
              <a:effectLst/>
              <a:latin typeface="Source Sans Pro" panose="020B0503030403020204" pitchFamily="34" charset="0"/>
            </a:endParaRPr>
          </a:p>
          <a:p>
            <a:pPr marL="184150" indent="-171450">
              <a:lnSpc>
                <a:spcPct val="100000"/>
              </a:lnSpc>
              <a:spcBef>
                <a:spcPts val="95"/>
              </a:spcBef>
              <a:buFont typeface="Arial" panose="020B0604020202020204" pitchFamily="34" charset="0"/>
              <a:buChar char="•"/>
            </a:pPr>
            <a:endParaRPr lang="en-US" sz="800" dirty="0">
              <a:solidFill>
                <a:srgbClr val="000000"/>
              </a:solidFill>
              <a:latin typeface="Source Sans Pro" panose="020F0502020204030204" pitchFamily="34" charset="0"/>
            </a:endParaRPr>
          </a:p>
          <a:p>
            <a:br>
              <a:rPr lang="en-US" sz="800" dirty="0"/>
            </a:br>
            <a:r>
              <a:rPr lang="en-US" sz="800" dirty="0"/>
              <a:t> </a:t>
            </a:r>
          </a:p>
          <a:p>
            <a:pPr marL="184150" indent="-171450">
              <a:lnSpc>
                <a:spcPct val="100000"/>
              </a:lnSpc>
              <a:spcBef>
                <a:spcPts val="95"/>
              </a:spcBef>
              <a:buFont typeface="Arial" panose="020B0604020202020204" pitchFamily="34" charset="0"/>
              <a:buChar char="•"/>
            </a:pPr>
            <a:endParaRPr lang="en-US" altLang="zh-CN" sz="800" b="0" dirty="0"/>
          </a:p>
          <a:p>
            <a:pPr marL="184150" indent="-171450">
              <a:lnSpc>
                <a:spcPct val="100000"/>
              </a:lnSpc>
              <a:spcBef>
                <a:spcPts val="95"/>
              </a:spcBef>
              <a:buFont typeface="Arial" panose="020B0604020202020204" pitchFamily="34" charset="0"/>
              <a:buChar char="•"/>
            </a:pPr>
            <a:endParaRPr lang="en-US" altLang="zh-CN" sz="800" b="0" dirty="0"/>
          </a:p>
          <a:p>
            <a:pPr marL="184150" indent="-171450">
              <a:lnSpc>
                <a:spcPct val="100000"/>
              </a:lnSpc>
              <a:spcBef>
                <a:spcPts val="95"/>
              </a:spcBef>
              <a:buFont typeface="Arial" panose="020B0604020202020204" pitchFamily="34" charset="0"/>
              <a:buChar char="•"/>
            </a:pPr>
            <a:endParaRPr lang="en-US" altLang="zh-CN" sz="800" dirty="0"/>
          </a:p>
          <a:p>
            <a:pPr marL="12700">
              <a:lnSpc>
                <a:spcPct val="100000"/>
              </a:lnSpc>
              <a:spcBef>
                <a:spcPts val="95"/>
              </a:spcBef>
            </a:pPr>
            <a:endParaRPr lang="en-US" altLang="zh-CN" sz="800" b="0" dirty="0"/>
          </a:p>
          <a:p>
            <a:pPr marL="12700" algn="ctr">
              <a:lnSpc>
                <a:spcPct val="100000"/>
              </a:lnSpc>
              <a:spcBef>
                <a:spcPts val="95"/>
              </a:spcBef>
            </a:pPr>
            <a:endParaRPr lang="en-US" altLang="zh-CN" sz="800" dirty="0"/>
          </a:p>
          <a:p>
            <a:pPr marL="12700" algn="ctr">
              <a:lnSpc>
                <a:spcPct val="100000"/>
              </a:lnSpc>
              <a:spcBef>
                <a:spcPts val="95"/>
              </a:spcBef>
            </a:pPr>
            <a:endParaRPr lang="en-US" altLang="zh-CN" sz="800" dirty="0"/>
          </a:p>
          <a:p>
            <a:pPr marL="12700">
              <a:lnSpc>
                <a:spcPct val="100000"/>
              </a:lnSpc>
              <a:spcBef>
                <a:spcPts val="95"/>
              </a:spcBef>
            </a:pPr>
            <a:endParaRPr lang="en-US" altLang="zh-CN" sz="800" dirty="0"/>
          </a:p>
        </p:txBody>
      </p:sp>
      <p:sp>
        <p:nvSpPr>
          <p:cNvPr id="2" name="Title 1">
            <a:extLst>
              <a:ext uri="{FF2B5EF4-FFF2-40B4-BE49-F238E27FC236}">
                <a16:creationId xmlns:a16="http://schemas.microsoft.com/office/drawing/2014/main" id="{9546500C-881D-0F46-9AB2-29E5AC540148}"/>
              </a:ext>
            </a:extLst>
          </p:cNvPr>
          <p:cNvSpPr>
            <a:spLocks noGrp="1"/>
          </p:cNvSpPr>
          <p:nvPr>
            <p:ph type="title"/>
          </p:nvPr>
        </p:nvSpPr>
        <p:spPr>
          <a:xfrm>
            <a:off x="110889" y="64579"/>
            <a:ext cx="4388320" cy="184666"/>
          </a:xfrm>
        </p:spPr>
        <p:txBody>
          <a:bodyPr/>
          <a:lstStyle/>
          <a:p>
            <a:r>
              <a:rPr lang="en-US" altLang="zh-CN" dirty="0"/>
              <a:t>Workflow</a:t>
            </a:r>
            <a:endParaRPr lang="en-US" dirty="0"/>
          </a:p>
        </p:txBody>
      </p:sp>
    </p:spTree>
    <p:extLst>
      <p:ext uri="{BB962C8B-B14F-4D97-AF65-F5344CB8AC3E}">
        <p14:creationId xmlns:p14="http://schemas.microsoft.com/office/powerpoint/2010/main" val="3822773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A05FD22-81F8-FFE1-27E5-D62D3A397D01}"/>
              </a:ext>
            </a:extLst>
          </p:cNvPr>
          <p:cNvSpPr txBox="1"/>
          <p:nvPr/>
        </p:nvSpPr>
        <p:spPr>
          <a:xfrm>
            <a:off x="228600" y="680224"/>
            <a:ext cx="4057650" cy="2970044"/>
          </a:xfrm>
          <a:prstGeom prst="rect">
            <a:avLst/>
          </a:prstGeom>
          <a:noFill/>
        </p:spPr>
        <p:txBody>
          <a:bodyPr wrap="square" rtlCol="0">
            <a:spAutoFit/>
          </a:bodyPr>
          <a:lstStyle/>
          <a:p>
            <a:pPr marL="228600" indent="-228600">
              <a:buAutoNum type="arabicPeriod"/>
            </a:pPr>
            <a:r>
              <a:rPr lang="en-US" sz="850" b="1" dirty="0">
                <a:solidFill>
                  <a:srgbClr val="C00000"/>
                </a:solidFill>
                <a:latin typeface="Source Sans Pro" panose="020B0503030403020204" pitchFamily="34" charset="0"/>
              </a:rPr>
              <a:t>Connecting to the USC network or VPN</a:t>
            </a:r>
          </a:p>
          <a:p>
            <a:r>
              <a:rPr lang="zh-CN" altLang="en-US" sz="850" dirty="0">
                <a:solidFill>
                  <a:schemeClr val="tx1">
                    <a:lumMod val="95000"/>
                    <a:lumOff val="5000"/>
                  </a:schemeClr>
                </a:solidFill>
                <a:latin typeface="Source Sans Pro" panose="020B0503030403020204" pitchFamily="34" charset="0"/>
              </a:rPr>
              <a:t> </a:t>
            </a:r>
            <a:endParaRPr lang="en-US" altLang="zh-CN" sz="850" dirty="0">
              <a:solidFill>
                <a:schemeClr val="tx1">
                  <a:lumMod val="95000"/>
                  <a:lumOff val="5000"/>
                </a:schemeClr>
              </a:solidFill>
              <a:latin typeface="Source Sans Pro" panose="020B0503030403020204" pitchFamily="34" charset="0"/>
            </a:endParaRPr>
          </a:p>
          <a:p>
            <a:r>
              <a:rPr lang="en-US" sz="800" b="0" i="0" u="none" strike="noStrike" dirty="0">
                <a:effectLst/>
                <a:latin typeface="Source Sans Pro" panose="020B0503030403020204" pitchFamily="34" charset="0"/>
              </a:rPr>
              <a:t>Discovery requires users to connect to the USC Secure network while on campus. </a:t>
            </a:r>
            <a:r>
              <a:rPr lang="zh-CN" altLang="en-US" sz="800" b="0" i="0" u="none" strike="noStrike" dirty="0">
                <a:effectLst/>
                <a:latin typeface="Source Sans Pro" panose="020B0503030403020204" pitchFamily="34" charset="0"/>
              </a:rPr>
              <a:t> </a:t>
            </a:r>
            <a:r>
              <a:rPr lang="en-US" sz="800" b="0" i="0" u="none" strike="noStrike" dirty="0">
                <a:effectLst/>
                <a:latin typeface="Source Sans Pro" panose="020B0503030403020204" pitchFamily="34" charset="0"/>
              </a:rPr>
              <a:t>For off-campus users, a connection to a USC VPN needs to be set up before accessing CARC systems</a:t>
            </a:r>
            <a:r>
              <a:rPr lang="en-US" altLang="zh-CN" sz="800" b="0" i="0" u="none" strike="noStrike" dirty="0">
                <a:effectLst/>
                <a:latin typeface="Source Sans Pro" panose="020B0503030403020204" pitchFamily="34" charset="0"/>
              </a:rPr>
              <a:t>.</a:t>
            </a:r>
            <a:r>
              <a:rPr lang="zh-CN" altLang="en-US" sz="800" b="0" i="0" u="none" strike="noStrike" dirty="0">
                <a:effectLst/>
                <a:latin typeface="Source Sans Pro" panose="020B0503030403020204" pitchFamily="34" charset="0"/>
              </a:rPr>
              <a:t> </a:t>
            </a:r>
            <a:r>
              <a:rPr lang="en-US" altLang="zh-CN" sz="800" b="0" i="0" u="none" strike="noStrike" dirty="0">
                <a:effectLst/>
                <a:latin typeface="Source Sans Pro" panose="020B0503030403020204" pitchFamily="34" charset="0"/>
              </a:rPr>
              <a:t>(e.g.,</a:t>
            </a:r>
            <a:r>
              <a:rPr lang="zh-CN" altLang="en-US" sz="800" b="0" i="0" u="none" strike="noStrike" dirty="0">
                <a:effectLst/>
                <a:latin typeface="Source Sans Pro" panose="020B0503030403020204" pitchFamily="34" charset="0"/>
              </a:rPr>
              <a:t> </a:t>
            </a:r>
            <a:r>
              <a:rPr lang="en-US" altLang="zh-CN" sz="800" b="0" i="0" u="none" strike="noStrike" dirty="0">
                <a:effectLst/>
                <a:latin typeface="Source Sans Pro" panose="020B0503030403020204" pitchFamily="34" charset="0"/>
              </a:rPr>
              <a:t>using</a:t>
            </a:r>
            <a:r>
              <a:rPr lang="zh-CN" altLang="en-US" sz="800" b="0" i="0" u="none" strike="noStrike" dirty="0">
                <a:effectLst/>
                <a:latin typeface="Source Sans Pro" panose="020B0503030403020204" pitchFamily="34" charset="0"/>
              </a:rPr>
              <a:t> </a:t>
            </a:r>
            <a:r>
              <a:rPr lang="en-US" altLang="zh-CN" sz="800" b="0" i="0" u="none" strike="noStrike" dirty="0">
                <a:effectLst/>
                <a:latin typeface="Source Sans Pro" panose="020B0503030403020204" pitchFamily="34" charset="0"/>
              </a:rPr>
              <a:t>Cisco-AnyConnect)</a:t>
            </a:r>
            <a:endParaRPr lang="en-US" altLang="zh-CN" sz="800" dirty="0">
              <a:solidFill>
                <a:schemeClr val="tx1">
                  <a:lumMod val="95000"/>
                  <a:lumOff val="5000"/>
                </a:schemeClr>
              </a:solidFill>
              <a:latin typeface="Source Sans Pro" panose="020B0503030403020204" pitchFamily="34" charset="0"/>
            </a:endParaRPr>
          </a:p>
          <a:p>
            <a:endParaRPr lang="en-US" altLang="zh-CN" sz="850" dirty="0">
              <a:solidFill>
                <a:schemeClr val="tx1">
                  <a:lumMod val="95000"/>
                  <a:lumOff val="5000"/>
                </a:schemeClr>
              </a:solidFill>
              <a:latin typeface="Source Sans Pro" panose="020B0503030403020204" pitchFamily="34" charset="0"/>
            </a:endParaRPr>
          </a:p>
          <a:p>
            <a:endParaRPr lang="en-US" altLang="zh-CN" sz="850" dirty="0">
              <a:solidFill>
                <a:schemeClr val="tx1">
                  <a:lumMod val="95000"/>
                  <a:lumOff val="5000"/>
                </a:schemeClr>
              </a:solidFill>
              <a:latin typeface="Source Sans Pro" panose="020B0503030403020204" pitchFamily="34" charset="0"/>
            </a:endParaRPr>
          </a:p>
          <a:p>
            <a:r>
              <a:rPr lang="en-US" altLang="zh-CN" sz="850" b="1" dirty="0">
                <a:solidFill>
                  <a:srgbClr val="C00000"/>
                </a:solidFill>
                <a:latin typeface="Source Sans Pro" panose="020B0503030403020204" pitchFamily="34" charset="0"/>
              </a:rPr>
              <a:t>2.</a:t>
            </a:r>
            <a:r>
              <a:rPr lang="zh-CN" altLang="en-US" sz="850" b="1" dirty="0">
                <a:solidFill>
                  <a:srgbClr val="C00000"/>
                </a:solidFill>
                <a:latin typeface="Source Sans Pro" panose="020B0503030403020204" pitchFamily="34" charset="0"/>
              </a:rPr>
              <a:t>       </a:t>
            </a:r>
            <a:r>
              <a:rPr lang="en-US" sz="850" b="1" dirty="0">
                <a:solidFill>
                  <a:srgbClr val="C00000"/>
                </a:solidFill>
                <a:latin typeface="Source Sans Pro" panose="020B0503030403020204" pitchFamily="34" charset="0"/>
              </a:rPr>
              <a:t>Logging in to the login node</a:t>
            </a:r>
          </a:p>
          <a:p>
            <a:endParaRPr lang="en-US" sz="850" dirty="0">
              <a:solidFill>
                <a:schemeClr val="tx1">
                  <a:lumMod val="95000"/>
                  <a:lumOff val="5000"/>
                </a:schemeClr>
              </a:solidFill>
              <a:latin typeface="Source Sans Pro" panose="020B0503030403020204" pitchFamily="34" charset="0"/>
            </a:endParaRPr>
          </a:p>
          <a:p>
            <a:r>
              <a:rPr lang="en-US" sz="800" b="0" i="0" u="none" strike="noStrike" dirty="0">
                <a:effectLst/>
                <a:latin typeface="Source Sans Pro" panose="020B0503030403020204" pitchFamily="34" charset="0"/>
              </a:rPr>
              <a:t>To log in to the Discovery login node (also known as the </a:t>
            </a:r>
            <a:r>
              <a:rPr lang="en-US" sz="800" b="0" i="1" u="none" strike="noStrike" dirty="0">
                <a:effectLst/>
                <a:latin typeface="Source Sans Pro" panose="020B0503030403020204" pitchFamily="34" charset="0"/>
              </a:rPr>
              <a:t>head node</a:t>
            </a:r>
            <a:r>
              <a:rPr lang="en-US" sz="800" b="0" i="0" u="none" strike="noStrike" dirty="0">
                <a:effectLst/>
                <a:latin typeface="Source Sans Pro" panose="020B0503030403020204" pitchFamily="34" charset="0"/>
              </a:rPr>
              <a:t>), you will need to use a secure shell </a:t>
            </a:r>
            <a:r>
              <a:rPr lang="en-US" altLang="zh-CN" sz="800" b="0" i="0" u="none" strike="noStrike" dirty="0">
                <a:effectLst/>
                <a:latin typeface="Source Sans Pro" panose="020B0503030403020204" pitchFamily="34" charset="0"/>
              </a:rPr>
              <a:t>(</a:t>
            </a:r>
            <a:r>
              <a:rPr lang="en-US" altLang="zh-CN" sz="800" b="0" i="0" u="none" strike="noStrike" dirty="0" err="1">
                <a:effectLst/>
                <a:latin typeface="Source Sans Pro" panose="020B0503030403020204" pitchFamily="34" charset="0"/>
              </a:rPr>
              <a:t>ssh</a:t>
            </a:r>
            <a:r>
              <a:rPr lang="en-US" altLang="zh-CN" sz="800" b="0" i="0" u="none" strike="noStrike" dirty="0">
                <a:effectLst/>
                <a:latin typeface="Source Sans Pro" panose="020B0503030403020204" pitchFamily="34" charset="0"/>
              </a:rPr>
              <a:t>)</a:t>
            </a:r>
            <a:r>
              <a:rPr lang="en-US" sz="800" b="0" i="0" u="none" strike="noStrike" dirty="0">
                <a:effectLst/>
                <a:latin typeface="Source Sans Pro" panose="020B0503030403020204" pitchFamily="34" charset="0"/>
              </a:rPr>
              <a:t>. You will need your USC NetID to SSH into the login no</a:t>
            </a:r>
            <a:r>
              <a:rPr lang="en-US" altLang="zh-CN" sz="800" b="0" i="0" u="none" strike="noStrike" dirty="0">
                <a:solidFill>
                  <a:schemeClr val="tx1">
                    <a:lumMod val="95000"/>
                    <a:lumOff val="5000"/>
                  </a:schemeClr>
                </a:solidFill>
                <a:effectLst/>
                <a:latin typeface="Source Sans Pro" panose="020B0503030403020204" pitchFamily="34" charset="0"/>
              </a:rPr>
              <a:t>de.</a:t>
            </a:r>
            <a:r>
              <a:rPr lang="zh-CN" altLang="en-US" sz="800" b="0" i="0" u="none" strike="noStrike" dirty="0">
                <a:solidFill>
                  <a:schemeClr val="tx1">
                    <a:lumMod val="95000"/>
                    <a:lumOff val="5000"/>
                  </a:schemeClr>
                </a:solidFill>
                <a:effectLst/>
                <a:latin typeface="Source Sans Pro" panose="020B0503030403020204" pitchFamily="34" charset="0"/>
              </a:rPr>
              <a:t> </a:t>
            </a:r>
            <a:endParaRPr lang="en-US" altLang="zh-CN" sz="800" b="0" i="0" u="none" strike="noStrike" dirty="0">
              <a:solidFill>
                <a:schemeClr val="tx1">
                  <a:lumMod val="95000"/>
                  <a:lumOff val="5000"/>
                </a:schemeClr>
              </a:solidFill>
              <a:effectLst/>
              <a:latin typeface="Source Sans Pro" panose="020B0503030403020204" pitchFamily="34" charset="0"/>
            </a:endParaRPr>
          </a:p>
          <a:p>
            <a:endParaRPr lang="en-US" altLang="zh-CN" sz="800" b="0" i="0" u="none" strike="noStrike" dirty="0">
              <a:solidFill>
                <a:schemeClr val="tx1">
                  <a:lumMod val="95000"/>
                  <a:lumOff val="5000"/>
                </a:schemeClr>
              </a:solidFill>
              <a:effectLst/>
              <a:latin typeface="Source Sans Pro" panose="020B0503030403020204" pitchFamily="34" charset="0"/>
            </a:endParaRPr>
          </a:p>
          <a:p>
            <a:pPr marL="171450" indent="-171450">
              <a:buFont typeface="Arial" panose="020B0604020202020204" pitchFamily="34" charset="0"/>
              <a:buChar char="•"/>
            </a:pPr>
            <a:r>
              <a:rPr lang="en-US" sz="750" dirty="0">
                <a:solidFill>
                  <a:schemeClr val="bg1">
                    <a:lumMod val="50000"/>
                  </a:schemeClr>
                </a:solidFill>
                <a:latin typeface="Source Sans Pro" panose="020B0503030403020204" pitchFamily="34" charset="0"/>
              </a:rPr>
              <a:t>On Mac - Open Terminal from natively installed applications or IDEs (e.g. VS Code)</a:t>
            </a:r>
          </a:p>
          <a:p>
            <a:pPr marL="171450" indent="-171450">
              <a:buFont typeface="Arial" panose="020B0604020202020204" pitchFamily="34" charset="0"/>
              <a:buChar char="•"/>
            </a:pPr>
            <a:r>
              <a:rPr lang="en-US" sz="750" dirty="0">
                <a:solidFill>
                  <a:schemeClr val="bg1">
                    <a:lumMod val="50000"/>
                  </a:schemeClr>
                </a:solidFill>
                <a:latin typeface="Source Sans Pro" panose="020B0503030403020204" pitchFamily="34" charset="0"/>
              </a:rPr>
              <a:t>On Windows - Download and install third-party SSH client such as PuTTY, and </a:t>
            </a:r>
            <a:r>
              <a:rPr lang="en-US" sz="750" dirty="0" err="1">
                <a:solidFill>
                  <a:schemeClr val="bg1">
                    <a:lumMod val="50000"/>
                  </a:schemeClr>
                </a:solidFill>
                <a:latin typeface="Source Sans Pro" panose="020B0503030403020204" pitchFamily="34" charset="0"/>
              </a:rPr>
              <a:t>MobaXterm</a:t>
            </a:r>
            <a:r>
              <a:rPr lang="en-US" sz="750" dirty="0">
                <a:solidFill>
                  <a:schemeClr val="bg1">
                    <a:lumMod val="50000"/>
                  </a:schemeClr>
                </a:solidFill>
                <a:latin typeface="Source Sans Pro" panose="020B0503030403020204" pitchFamily="34" charset="0"/>
              </a:rPr>
              <a:t>. </a:t>
            </a:r>
          </a:p>
          <a:p>
            <a:pPr marL="171450" indent="-171450">
              <a:buFont typeface="Arial" panose="020B0604020202020204" pitchFamily="34" charset="0"/>
              <a:buChar char="•"/>
            </a:pPr>
            <a:endParaRPr lang="en-US" sz="800" dirty="0">
              <a:solidFill>
                <a:schemeClr val="tx1">
                  <a:lumMod val="95000"/>
                  <a:lumOff val="5000"/>
                </a:schemeClr>
              </a:solidFill>
              <a:latin typeface="Source Sans Pro" panose="020B0503030403020204" pitchFamily="34" charset="0"/>
            </a:endParaRPr>
          </a:p>
          <a:p>
            <a:r>
              <a:rPr lang="en-US" altLang="zh-CN" sz="800" dirty="0">
                <a:latin typeface="Source Sans Pro" panose="020B0503030403020204" pitchFamily="34" charset="0"/>
              </a:rPr>
              <a:t>In</a:t>
            </a:r>
            <a:r>
              <a:rPr lang="zh-CN" altLang="en-US" sz="800" dirty="0">
                <a:latin typeface="Source Sans Pro" panose="020B0503030403020204" pitchFamily="34" charset="0"/>
              </a:rPr>
              <a:t> </a:t>
            </a:r>
            <a:r>
              <a:rPr lang="en-US" altLang="zh-CN" sz="800" dirty="0">
                <a:latin typeface="Source Sans Pro" panose="020B0503030403020204" pitchFamily="34" charset="0"/>
              </a:rPr>
              <a:t>Terminal,</a:t>
            </a:r>
            <a:r>
              <a:rPr lang="zh-CN" altLang="en-US" sz="800" dirty="0">
                <a:latin typeface="Source Sans Pro" panose="020B0503030403020204" pitchFamily="34" charset="0"/>
              </a:rPr>
              <a:t> </a:t>
            </a:r>
            <a:r>
              <a:rPr lang="en-US" altLang="zh-CN" sz="800" dirty="0">
                <a:latin typeface="Source Sans Pro" panose="020B0503030403020204" pitchFamily="34" charset="0"/>
              </a:rPr>
              <a:t>enter</a:t>
            </a:r>
            <a:r>
              <a:rPr lang="en-US" sz="800" dirty="0">
                <a:latin typeface="Source Sans Pro" panose="020B0503030403020204" pitchFamily="34" charset="0"/>
              </a:rPr>
              <a:t> </a:t>
            </a:r>
            <a:r>
              <a:rPr lang="en-US" sz="800" dirty="0" err="1">
                <a:solidFill>
                  <a:schemeClr val="tx2"/>
                </a:solidFill>
                <a:latin typeface="Source Sans Pro" panose="020B0503030403020204" pitchFamily="34" charset="0"/>
              </a:rPr>
              <a:t>ssh</a:t>
            </a:r>
            <a:r>
              <a:rPr lang="en-US" sz="800" dirty="0">
                <a:solidFill>
                  <a:schemeClr val="tx2"/>
                </a:solidFill>
                <a:latin typeface="Source Sans Pro" panose="020B0503030403020204" pitchFamily="34" charset="0"/>
              </a:rPr>
              <a:t> </a:t>
            </a:r>
            <a:r>
              <a:rPr lang="en-US" altLang="zh-CN" sz="800" dirty="0">
                <a:solidFill>
                  <a:schemeClr val="tx2"/>
                </a:solidFill>
                <a:latin typeface="Source Sans Pro" panose="020B0503030403020204" pitchFamily="34" charset="0"/>
              </a:rPr>
              <a:t>&lt;</a:t>
            </a:r>
            <a:r>
              <a:rPr lang="en-US" sz="800" dirty="0">
                <a:solidFill>
                  <a:schemeClr val="tx2"/>
                </a:solidFill>
                <a:latin typeface="Source Sans Pro" panose="020B0503030403020204" pitchFamily="34" charset="0"/>
              </a:rPr>
              <a:t>username</a:t>
            </a:r>
            <a:r>
              <a:rPr lang="en-US" altLang="zh-CN" sz="800" dirty="0">
                <a:solidFill>
                  <a:schemeClr val="tx2"/>
                </a:solidFill>
                <a:latin typeface="Source Sans Pro" panose="020B0503030403020204" pitchFamily="34" charset="0"/>
              </a:rPr>
              <a:t>&gt;</a:t>
            </a:r>
            <a:r>
              <a:rPr lang="en-US" sz="800" dirty="0">
                <a:solidFill>
                  <a:schemeClr val="tx2"/>
                </a:solidFill>
                <a:latin typeface="Source Sans Pro" panose="020B0503030403020204" pitchFamily="34" charset="0"/>
              </a:rPr>
              <a:t>@</a:t>
            </a:r>
            <a:r>
              <a:rPr lang="en-US" sz="800" dirty="0" err="1">
                <a:solidFill>
                  <a:schemeClr val="tx2"/>
                </a:solidFill>
                <a:latin typeface="Source Sans Pro" panose="020B0503030403020204" pitchFamily="34" charset="0"/>
              </a:rPr>
              <a:t>discovery.usc.edu</a:t>
            </a:r>
            <a:r>
              <a:rPr lang="en-US" sz="800" dirty="0">
                <a:latin typeface="Source Sans Pro" panose="020B0503030403020204" pitchFamily="34" charset="0"/>
              </a:rPr>
              <a:t>. The username is your personal USC NetID. Next enter the USC NetID password and complete the DUO Authentication.</a:t>
            </a:r>
          </a:p>
          <a:p>
            <a:endParaRPr lang="en-US" altLang="zh-CN" sz="800" dirty="0">
              <a:latin typeface="Source Sans Pro" panose="020B0503030403020204" pitchFamily="34" charset="0"/>
            </a:endParaRPr>
          </a:p>
          <a:p>
            <a:r>
              <a:rPr lang="en-US" altLang="zh-CN" sz="800" dirty="0">
                <a:latin typeface="Source Sans Pro" panose="020B0503030403020204" pitchFamily="34" charset="0"/>
              </a:rPr>
              <a:t>(demo)</a:t>
            </a:r>
            <a:r>
              <a:rPr lang="zh-CN" altLang="en-US" sz="800" dirty="0">
                <a:latin typeface="Source Sans Pro" panose="020B0503030403020204" pitchFamily="34" charset="0"/>
              </a:rPr>
              <a:t> </a:t>
            </a:r>
            <a:br>
              <a:rPr lang="en-US" sz="1800" dirty="0">
                <a:effectLst/>
                <a:latin typeface="LMRoman10"/>
              </a:rPr>
            </a:br>
            <a:endParaRPr lang="en-US" sz="800" dirty="0"/>
          </a:p>
          <a:p>
            <a:endParaRPr lang="en-US" sz="800" dirty="0">
              <a:solidFill>
                <a:schemeClr val="tx1">
                  <a:lumMod val="95000"/>
                  <a:lumOff val="5000"/>
                </a:schemeClr>
              </a:solidFill>
              <a:latin typeface="Source Sans Pro" panose="020B0503030403020204" pitchFamily="34" charset="0"/>
            </a:endParaRPr>
          </a:p>
          <a:p>
            <a:endParaRPr lang="en-US" sz="850" dirty="0">
              <a:solidFill>
                <a:schemeClr val="tx1">
                  <a:lumMod val="95000"/>
                  <a:lumOff val="5000"/>
                </a:schemeClr>
              </a:solidFill>
              <a:latin typeface="Source Sans Pro" panose="020B0503030403020204" pitchFamily="34" charset="0"/>
            </a:endParaRPr>
          </a:p>
          <a:p>
            <a:endParaRPr lang="en-US" sz="850" dirty="0">
              <a:solidFill>
                <a:schemeClr val="tx1">
                  <a:lumMod val="95000"/>
                  <a:lumOff val="5000"/>
                </a:schemeClr>
              </a:solidFill>
              <a:latin typeface="Source Sans Pro" panose="020B0503030403020204" pitchFamily="34" charset="0"/>
            </a:endParaRPr>
          </a:p>
        </p:txBody>
      </p:sp>
      <p:sp>
        <p:nvSpPr>
          <p:cNvPr id="8" name="Title 1">
            <a:extLst>
              <a:ext uri="{FF2B5EF4-FFF2-40B4-BE49-F238E27FC236}">
                <a16:creationId xmlns:a16="http://schemas.microsoft.com/office/drawing/2014/main" id="{9BF63A11-FC07-6620-9C34-84A5E7749D2A}"/>
              </a:ext>
            </a:extLst>
          </p:cNvPr>
          <p:cNvSpPr txBox="1">
            <a:spLocks/>
          </p:cNvSpPr>
          <p:nvPr/>
        </p:nvSpPr>
        <p:spPr>
          <a:xfrm>
            <a:off x="110889" y="64579"/>
            <a:ext cx="4388320" cy="184666"/>
          </a:xfrm>
          <a:prstGeom prst="rect">
            <a:avLst/>
          </a:prstGeom>
        </p:spPr>
        <p:txBody>
          <a:bodyPr wrap="square" lIns="0" tIns="0" rIns="0" bIns="0">
            <a:spAutoFit/>
          </a:bodyPr>
          <a:lstStyle>
            <a:lvl1pPr>
              <a:defRPr sz="1200" b="1" i="0">
                <a:solidFill>
                  <a:srgbClr val="FAFAFA"/>
                </a:solidFill>
                <a:latin typeface="Gill Sans MT"/>
                <a:ea typeface="+mj-ea"/>
                <a:cs typeface="Gill Sans MT"/>
              </a:defRPr>
            </a:lvl1pPr>
          </a:lstStyle>
          <a:p>
            <a:r>
              <a:rPr lang="en-US" altLang="zh-CN" kern="0" dirty="0"/>
              <a:t>Workflow</a:t>
            </a:r>
            <a:endParaRPr lang="en-US" kern="0" dirty="0"/>
          </a:p>
        </p:txBody>
      </p:sp>
    </p:spTree>
    <p:extLst>
      <p:ext uri="{BB962C8B-B14F-4D97-AF65-F5344CB8AC3E}">
        <p14:creationId xmlns:p14="http://schemas.microsoft.com/office/powerpoint/2010/main" val="18463026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A05FD22-81F8-FFE1-27E5-D62D3A397D01}"/>
              </a:ext>
            </a:extLst>
          </p:cNvPr>
          <p:cNvSpPr txBox="1"/>
          <p:nvPr/>
        </p:nvSpPr>
        <p:spPr>
          <a:xfrm>
            <a:off x="228600" y="680224"/>
            <a:ext cx="4057650" cy="984885"/>
          </a:xfrm>
          <a:prstGeom prst="rect">
            <a:avLst/>
          </a:prstGeom>
          <a:noFill/>
        </p:spPr>
        <p:txBody>
          <a:bodyPr wrap="square" rtlCol="0">
            <a:spAutoFit/>
          </a:bodyPr>
          <a:lstStyle/>
          <a:p>
            <a:r>
              <a:rPr lang="en-US" altLang="zh-CN" sz="850" b="1" dirty="0">
                <a:solidFill>
                  <a:srgbClr val="C00000"/>
                </a:solidFill>
                <a:latin typeface="Source Sans Pro" panose="020B0503030403020204" pitchFamily="34" charset="0"/>
              </a:rPr>
              <a:t>3.</a:t>
            </a:r>
            <a:r>
              <a:rPr lang="zh-CN" altLang="en-US" sz="850" b="1" dirty="0">
                <a:solidFill>
                  <a:srgbClr val="C00000"/>
                </a:solidFill>
                <a:latin typeface="Source Sans Pro" panose="020B0503030403020204" pitchFamily="34" charset="0"/>
              </a:rPr>
              <a:t>       </a:t>
            </a:r>
            <a:r>
              <a:rPr lang="en-US" sz="850" b="1" dirty="0">
                <a:solidFill>
                  <a:srgbClr val="C00000"/>
                </a:solidFill>
                <a:latin typeface="Source Sans Pro" panose="020B0503030403020204" pitchFamily="34" charset="0"/>
              </a:rPr>
              <a:t>Organizing and Transferring files</a:t>
            </a:r>
          </a:p>
          <a:p>
            <a:r>
              <a:rPr lang="zh-CN" altLang="en-US" sz="850" dirty="0">
                <a:solidFill>
                  <a:schemeClr val="tx1">
                    <a:lumMod val="95000"/>
                    <a:lumOff val="5000"/>
                  </a:schemeClr>
                </a:solidFill>
                <a:latin typeface="Source Sans Pro" panose="020B0503030403020204" pitchFamily="34" charset="0"/>
              </a:rPr>
              <a:t> </a:t>
            </a:r>
            <a:endParaRPr lang="en-US" altLang="zh-CN" sz="850" dirty="0">
              <a:solidFill>
                <a:schemeClr val="tx1">
                  <a:lumMod val="95000"/>
                  <a:lumOff val="5000"/>
                </a:schemeClr>
              </a:solidFill>
              <a:latin typeface="Source Sans Pro" panose="020B0503030403020204" pitchFamily="34" charset="0"/>
            </a:endParaRPr>
          </a:p>
          <a:p>
            <a:r>
              <a:rPr lang="en-US" sz="800" b="1" dirty="0">
                <a:effectLst/>
                <a:latin typeface="LMRoman10"/>
              </a:rPr>
              <a:t>Managing files</a:t>
            </a:r>
            <a:r>
              <a:rPr lang="en-US" sz="800" dirty="0">
                <a:effectLst/>
                <a:latin typeface="LMRoman10"/>
              </a:rPr>
              <a:t>:</a:t>
            </a:r>
          </a:p>
          <a:p>
            <a:r>
              <a:rPr lang="en-US" sz="800" dirty="0">
                <a:effectLst/>
                <a:latin typeface="LMRoman10"/>
              </a:rPr>
              <a:t>All CARC account holders are assigned four directories on four file systems where they can store files and run programs: </a:t>
            </a:r>
            <a:r>
              <a:rPr lang="en-US" sz="800" i="1" dirty="0">
                <a:solidFill>
                  <a:srgbClr val="C00000"/>
                </a:solidFill>
                <a:effectLst/>
                <a:latin typeface="LMRoman10"/>
              </a:rPr>
              <a:t>home1, project, scratch, and scratch2 </a:t>
            </a:r>
            <a:endParaRPr lang="en-US" sz="800" dirty="0">
              <a:solidFill>
                <a:schemeClr val="tx1">
                  <a:lumMod val="95000"/>
                  <a:lumOff val="5000"/>
                </a:schemeClr>
              </a:solidFill>
              <a:latin typeface="Source Sans Pro" panose="020B0503030403020204" pitchFamily="34" charset="0"/>
            </a:endParaRPr>
          </a:p>
          <a:p>
            <a:endParaRPr lang="en-US" sz="850" dirty="0">
              <a:solidFill>
                <a:schemeClr val="tx1">
                  <a:lumMod val="95000"/>
                  <a:lumOff val="5000"/>
                </a:schemeClr>
              </a:solidFill>
              <a:latin typeface="Source Sans Pro" panose="020B0503030403020204" pitchFamily="34" charset="0"/>
            </a:endParaRPr>
          </a:p>
          <a:p>
            <a:endParaRPr lang="en-US" sz="850" dirty="0">
              <a:solidFill>
                <a:schemeClr val="tx1">
                  <a:lumMod val="95000"/>
                  <a:lumOff val="5000"/>
                </a:schemeClr>
              </a:solidFill>
              <a:latin typeface="Source Sans Pro" panose="020B0503030403020204" pitchFamily="34" charset="0"/>
            </a:endParaRPr>
          </a:p>
        </p:txBody>
      </p:sp>
      <p:sp>
        <p:nvSpPr>
          <p:cNvPr id="8" name="Title 1">
            <a:extLst>
              <a:ext uri="{FF2B5EF4-FFF2-40B4-BE49-F238E27FC236}">
                <a16:creationId xmlns:a16="http://schemas.microsoft.com/office/drawing/2014/main" id="{9BF63A11-FC07-6620-9C34-84A5E7749D2A}"/>
              </a:ext>
            </a:extLst>
          </p:cNvPr>
          <p:cNvSpPr txBox="1">
            <a:spLocks/>
          </p:cNvSpPr>
          <p:nvPr/>
        </p:nvSpPr>
        <p:spPr>
          <a:xfrm>
            <a:off x="110889" y="64579"/>
            <a:ext cx="4388320" cy="184666"/>
          </a:xfrm>
          <a:prstGeom prst="rect">
            <a:avLst/>
          </a:prstGeom>
        </p:spPr>
        <p:txBody>
          <a:bodyPr wrap="square" lIns="0" tIns="0" rIns="0" bIns="0">
            <a:spAutoFit/>
          </a:bodyPr>
          <a:lstStyle>
            <a:lvl1pPr>
              <a:defRPr sz="1200" b="1" i="0">
                <a:solidFill>
                  <a:srgbClr val="FAFAFA"/>
                </a:solidFill>
                <a:latin typeface="Gill Sans MT"/>
                <a:ea typeface="+mj-ea"/>
                <a:cs typeface="Gill Sans MT"/>
              </a:defRPr>
            </a:lvl1pPr>
          </a:lstStyle>
          <a:p>
            <a:r>
              <a:rPr lang="en-US" altLang="zh-CN" kern="0" dirty="0"/>
              <a:t>Workflow</a:t>
            </a:r>
            <a:endParaRPr lang="en-US" kern="0" dirty="0"/>
          </a:p>
        </p:txBody>
      </p:sp>
      <p:graphicFrame>
        <p:nvGraphicFramePr>
          <p:cNvPr id="2" name="Table 2">
            <a:extLst>
              <a:ext uri="{FF2B5EF4-FFF2-40B4-BE49-F238E27FC236}">
                <a16:creationId xmlns:a16="http://schemas.microsoft.com/office/drawing/2014/main" id="{3B3C828F-AF34-A91C-1CD5-242E9860BE11}"/>
              </a:ext>
            </a:extLst>
          </p:cNvPr>
          <p:cNvGraphicFramePr>
            <a:graphicFrameLocks noGrp="1"/>
          </p:cNvGraphicFramePr>
          <p:nvPr>
            <p:extLst>
              <p:ext uri="{D42A27DB-BD31-4B8C-83A1-F6EECF244321}">
                <p14:modId xmlns:p14="http://schemas.microsoft.com/office/powerpoint/2010/main" val="1589039579"/>
              </p:ext>
            </p:extLst>
          </p:nvPr>
        </p:nvGraphicFramePr>
        <p:xfrm>
          <a:off x="228600" y="1665109"/>
          <a:ext cx="4114801" cy="1234440"/>
        </p:xfrm>
        <a:graphic>
          <a:graphicData uri="http://schemas.openxmlformats.org/drawingml/2006/table">
            <a:tbl>
              <a:tblPr firstRow="1" bandRow="1">
                <a:tableStyleId>{5C22544A-7EE6-4342-B048-85BDC9FD1C3A}</a:tableStyleId>
              </a:tblPr>
              <a:tblGrid>
                <a:gridCol w="1289037">
                  <a:extLst>
                    <a:ext uri="{9D8B030D-6E8A-4147-A177-3AD203B41FA5}">
                      <a16:colId xmlns:a16="http://schemas.microsoft.com/office/drawing/2014/main" val="2271840064"/>
                    </a:ext>
                  </a:extLst>
                </a:gridCol>
                <a:gridCol w="908186">
                  <a:extLst>
                    <a:ext uri="{9D8B030D-6E8A-4147-A177-3AD203B41FA5}">
                      <a16:colId xmlns:a16="http://schemas.microsoft.com/office/drawing/2014/main" val="4282263497"/>
                    </a:ext>
                  </a:extLst>
                </a:gridCol>
                <a:gridCol w="1917578">
                  <a:extLst>
                    <a:ext uri="{9D8B030D-6E8A-4147-A177-3AD203B41FA5}">
                      <a16:colId xmlns:a16="http://schemas.microsoft.com/office/drawing/2014/main" val="975775495"/>
                    </a:ext>
                  </a:extLst>
                </a:gridCol>
              </a:tblGrid>
              <a:tr h="146546">
                <a:tc>
                  <a:txBody>
                    <a:bodyPr/>
                    <a:lstStyle/>
                    <a:p>
                      <a:r>
                        <a:rPr lang="en-US" altLang="zh-CN" sz="700" b="1" i="1" u="sng" dirty="0">
                          <a:solidFill>
                            <a:schemeClr val="bg1"/>
                          </a:solidFill>
                          <a:latin typeface="LMRoman10"/>
                        </a:rPr>
                        <a:t>h</a:t>
                      </a:r>
                      <a:r>
                        <a:rPr lang="en-US" sz="700" b="1" i="1" u="sng" dirty="0">
                          <a:solidFill>
                            <a:schemeClr val="bg1"/>
                          </a:solidFill>
                          <a:latin typeface="LMRoman10"/>
                        </a:rPr>
                        <a:t>ome1</a:t>
                      </a:r>
                    </a:p>
                    <a:p>
                      <a:pPr marL="0" marR="0" lvl="0" indent="0" defTabSz="914400" eaLnBrk="1" fontAlgn="auto" latinLnBrk="0" hangingPunct="1">
                        <a:lnSpc>
                          <a:spcPct val="100000"/>
                        </a:lnSpc>
                        <a:spcBef>
                          <a:spcPts val="0"/>
                        </a:spcBef>
                        <a:spcAft>
                          <a:spcPts val="0"/>
                        </a:spcAft>
                        <a:buClrTx/>
                        <a:buSzTx/>
                        <a:buFontTx/>
                        <a:buNone/>
                        <a:tabLst/>
                        <a:defRPr/>
                      </a:pPr>
                      <a:r>
                        <a:rPr lang="en-US" sz="700" b="0" dirty="0">
                          <a:latin typeface="LMRoman10"/>
                        </a:rPr>
                        <a:t>/home1/</a:t>
                      </a:r>
                      <a:r>
                        <a:rPr lang="en-US" altLang="zh-CN" sz="700" b="0" dirty="0">
                          <a:latin typeface="LMRoman10"/>
                        </a:rPr>
                        <a:t>&lt;</a:t>
                      </a:r>
                      <a:r>
                        <a:rPr lang="en-US" sz="700" b="0" dirty="0">
                          <a:latin typeface="LMRoman10"/>
                        </a:rPr>
                        <a:t>username</a:t>
                      </a:r>
                      <a:r>
                        <a:rPr lang="en-US" altLang="zh-CN" sz="700" b="0" dirty="0">
                          <a:latin typeface="LMRoman10"/>
                        </a:rPr>
                        <a:t>&gt;</a:t>
                      </a:r>
                      <a:endParaRPr lang="en-US" sz="700" b="0" dirty="0">
                        <a:latin typeface="LMRoman10"/>
                      </a:endParaRPr>
                    </a:p>
                    <a:p>
                      <a:endParaRPr lang="en-US" sz="700" b="0" dirty="0"/>
                    </a:p>
                  </a:txBody>
                  <a:tcPr/>
                </a:tc>
                <a:tc>
                  <a:txBody>
                    <a:bodyPr/>
                    <a:lstStyle/>
                    <a:p>
                      <a:r>
                        <a:rPr lang="en-US" sz="700" b="0" dirty="0">
                          <a:latin typeface="LMRoman10"/>
                        </a:rPr>
                        <a:t>100 GB</a:t>
                      </a:r>
                      <a:endParaRPr lang="en-US" sz="700" b="0" dirty="0"/>
                    </a:p>
                  </a:txBody>
                  <a:tcPr/>
                </a:tc>
                <a:tc>
                  <a:txBody>
                    <a:bodyPr/>
                    <a:lstStyle/>
                    <a:p>
                      <a:r>
                        <a:rPr lang="en-US" altLang="zh-CN" sz="700" b="0" dirty="0">
                          <a:latin typeface="LMRoman10"/>
                        </a:rPr>
                        <a:t>S</a:t>
                      </a:r>
                      <a:r>
                        <a:rPr lang="en-US" sz="700" b="0" dirty="0">
                          <a:latin typeface="LMRoman10"/>
                        </a:rPr>
                        <a:t>tore personal files and configurations </a:t>
                      </a:r>
                      <a:endParaRPr lang="en-US" sz="700" b="0" dirty="0"/>
                    </a:p>
                  </a:txBody>
                  <a:tcPr/>
                </a:tc>
                <a:extLst>
                  <a:ext uri="{0D108BD9-81ED-4DB2-BD59-A6C34878D82A}">
                    <a16:rowId xmlns:a16="http://schemas.microsoft.com/office/drawing/2014/main" val="3098995301"/>
                  </a:ext>
                </a:extLst>
              </a:tr>
              <a:tr h="237986">
                <a:tc>
                  <a:txBody>
                    <a:bodyPr/>
                    <a:lstStyle/>
                    <a:p>
                      <a:r>
                        <a:rPr lang="en-US" altLang="zh-CN" sz="700" b="1" i="1" u="sng" dirty="0">
                          <a:solidFill>
                            <a:schemeClr val="tx1"/>
                          </a:solidFill>
                          <a:latin typeface="LMRoman10"/>
                        </a:rPr>
                        <a:t>Project</a:t>
                      </a:r>
                      <a:endParaRPr lang="en-US" sz="700" b="1" i="1" u="sng" dirty="0">
                        <a:solidFill>
                          <a:schemeClr val="tx1"/>
                        </a:solidFill>
                        <a:latin typeface="LMRoman10"/>
                      </a:endParaRPr>
                    </a:p>
                    <a:p>
                      <a:r>
                        <a:rPr lang="en-US" sz="700" dirty="0">
                          <a:solidFill>
                            <a:schemeClr val="dk1"/>
                          </a:solidFill>
                          <a:effectLst/>
                          <a:latin typeface="+mn-lt"/>
                          <a:ea typeface="+mn-ea"/>
                          <a:cs typeface="+mn-cs"/>
                        </a:rPr>
                        <a:t>/project/&lt;</a:t>
                      </a:r>
                      <a:r>
                        <a:rPr lang="en-US" sz="700" dirty="0" err="1">
                          <a:solidFill>
                            <a:schemeClr val="dk1"/>
                          </a:solidFill>
                          <a:effectLst/>
                          <a:latin typeface="+mn-lt"/>
                          <a:ea typeface="+mn-ea"/>
                          <a:cs typeface="+mn-cs"/>
                        </a:rPr>
                        <a:t>PI_username</a:t>
                      </a:r>
                      <a:r>
                        <a:rPr lang="en-US" sz="700" dirty="0">
                          <a:solidFill>
                            <a:schemeClr val="dk1"/>
                          </a:solidFill>
                          <a:effectLst/>
                          <a:latin typeface="+mn-lt"/>
                          <a:ea typeface="+mn-ea"/>
                          <a:cs typeface="+mn-cs"/>
                        </a:rPr>
                        <a:t>&gt;_&lt;id&gt; </a:t>
                      </a:r>
                      <a:endParaRPr lang="en-US" sz="700"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700" dirty="0">
                          <a:solidFill>
                            <a:schemeClr val="dk1"/>
                          </a:solidFill>
                          <a:effectLst/>
                          <a:latin typeface="+mn-lt"/>
                          <a:ea typeface="+mn-ea"/>
                          <a:cs typeface="+mn-cs"/>
                        </a:rPr>
                        <a:t>5TB </a:t>
                      </a:r>
                      <a:endParaRPr lang="en-US" sz="700" dirty="0"/>
                    </a:p>
                    <a:p>
                      <a:endParaRPr lang="en-US" sz="700"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700" dirty="0">
                          <a:solidFill>
                            <a:schemeClr val="dk1"/>
                          </a:solidFill>
                          <a:effectLst/>
                          <a:latin typeface="+mn-lt"/>
                          <a:ea typeface="+mn-ea"/>
                          <a:cs typeface="+mn-cs"/>
                        </a:rPr>
                        <a:t>store and share files among a research group. Every project has its own directory </a:t>
                      </a:r>
                      <a:endParaRPr lang="en-US" sz="700" dirty="0"/>
                    </a:p>
                    <a:p>
                      <a:endParaRPr lang="en-US" sz="700" dirty="0"/>
                    </a:p>
                  </a:txBody>
                  <a:tcPr/>
                </a:tc>
                <a:extLst>
                  <a:ext uri="{0D108BD9-81ED-4DB2-BD59-A6C34878D82A}">
                    <a16:rowId xmlns:a16="http://schemas.microsoft.com/office/drawing/2014/main" val="2605629129"/>
                  </a:ext>
                </a:extLst>
              </a:tr>
              <a:tr h="370840">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700" b="1" i="1" u="sng" dirty="0">
                          <a:solidFill>
                            <a:schemeClr val="tx1"/>
                          </a:solidFill>
                          <a:latin typeface="LMRoman10"/>
                          <a:ea typeface="+mn-ea"/>
                          <a:cs typeface="+mn-cs"/>
                        </a:rPr>
                        <a:t>scratch, scratch2 </a:t>
                      </a:r>
                    </a:p>
                    <a:p>
                      <a:pPr marL="0" marR="0" lvl="0" indent="0" defTabSz="914400" eaLnBrk="1" fontAlgn="auto" latinLnBrk="0" hangingPunct="1">
                        <a:lnSpc>
                          <a:spcPct val="100000"/>
                        </a:lnSpc>
                        <a:spcBef>
                          <a:spcPts val="0"/>
                        </a:spcBef>
                        <a:spcAft>
                          <a:spcPts val="0"/>
                        </a:spcAft>
                        <a:buClrTx/>
                        <a:buSzTx/>
                        <a:buFontTx/>
                        <a:buNone/>
                        <a:tabLst/>
                        <a:defRPr/>
                      </a:pPr>
                      <a:r>
                        <a:rPr lang="en-US" sz="700" dirty="0">
                          <a:solidFill>
                            <a:schemeClr val="dk1"/>
                          </a:solidFill>
                          <a:effectLst/>
                          <a:latin typeface="+mn-lt"/>
                          <a:ea typeface="+mn-ea"/>
                          <a:cs typeface="+mn-cs"/>
                        </a:rPr>
                        <a:t>/scratch/&lt;username&gt; </a:t>
                      </a:r>
                    </a:p>
                    <a:p>
                      <a:endParaRPr lang="en-US" sz="700" dirty="0">
                        <a:solidFill>
                          <a:schemeClr val="dk1"/>
                        </a:solidFill>
                        <a:effectLst/>
                        <a:latin typeface="+mn-lt"/>
                        <a:ea typeface="+mn-ea"/>
                        <a:cs typeface="+mn-cs"/>
                      </a:endParaRPr>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700" dirty="0">
                          <a:solidFill>
                            <a:schemeClr val="dk1"/>
                          </a:solidFill>
                          <a:effectLst/>
                          <a:latin typeface="+mn-lt"/>
                          <a:ea typeface="+mn-ea"/>
                          <a:cs typeface="+mn-cs"/>
                        </a:rPr>
                        <a:t>10</a:t>
                      </a:r>
                      <a:r>
                        <a:rPr lang="en-US" sz="700" dirty="0">
                          <a:solidFill>
                            <a:schemeClr val="dk1"/>
                          </a:solidFill>
                          <a:effectLst/>
                          <a:latin typeface="+mn-lt"/>
                          <a:ea typeface="+mn-ea"/>
                          <a:cs typeface="+mn-cs"/>
                        </a:rPr>
                        <a:t>TB </a:t>
                      </a:r>
                    </a:p>
                  </a:txBody>
                  <a:tcPr/>
                </a:tc>
                <a:tc>
                  <a:txBody>
                    <a:bodyPr/>
                    <a:lstStyle/>
                    <a:p>
                      <a:r>
                        <a:rPr lang="en-US" altLang="zh-CN" sz="700" dirty="0">
                          <a:solidFill>
                            <a:schemeClr val="dk1"/>
                          </a:solidFill>
                          <a:effectLst/>
                          <a:latin typeface="+mn-lt"/>
                          <a:ea typeface="+mn-ea"/>
                          <a:cs typeface="+mn-cs"/>
                        </a:rPr>
                        <a:t>Store</a:t>
                      </a:r>
                      <a:r>
                        <a:rPr lang="en-US" sz="700" dirty="0">
                          <a:solidFill>
                            <a:schemeClr val="dk1"/>
                          </a:solidFill>
                          <a:effectLst/>
                          <a:latin typeface="+mn-lt"/>
                          <a:ea typeface="+mn-ea"/>
                          <a:cs typeface="+mn-cs"/>
                        </a:rPr>
                        <a:t> temporary files, only accessible by owner </a:t>
                      </a:r>
                    </a:p>
                  </a:txBody>
                  <a:tcPr/>
                </a:tc>
                <a:extLst>
                  <a:ext uri="{0D108BD9-81ED-4DB2-BD59-A6C34878D82A}">
                    <a16:rowId xmlns:a16="http://schemas.microsoft.com/office/drawing/2014/main" val="1554040489"/>
                  </a:ext>
                </a:extLst>
              </a:tr>
            </a:tbl>
          </a:graphicData>
        </a:graphic>
      </p:graphicFrame>
    </p:spTree>
    <p:extLst>
      <p:ext uri="{BB962C8B-B14F-4D97-AF65-F5344CB8AC3E}">
        <p14:creationId xmlns:p14="http://schemas.microsoft.com/office/powerpoint/2010/main" val="17840421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BF63A11-FC07-6620-9C34-84A5E7749D2A}"/>
              </a:ext>
            </a:extLst>
          </p:cNvPr>
          <p:cNvSpPr txBox="1">
            <a:spLocks/>
          </p:cNvSpPr>
          <p:nvPr/>
        </p:nvSpPr>
        <p:spPr>
          <a:xfrm>
            <a:off x="110889" y="64579"/>
            <a:ext cx="4388320" cy="184666"/>
          </a:xfrm>
          <a:prstGeom prst="rect">
            <a:avLst/>
          </a:prstGeom>
        </p:spPr>
        <p:txBody>
          <a:bodyPr wrap="square" lIns="0" tIns="0" rIns="0" bIns="0">
            <a:spAutoFit/>
          </a:bodyPr>
          <a:lstStyle>
            <a:lvl1pPr>
              <a:defRPr sz="1200" b="1" i="0">
                <a:solidFill>
                  <a:srgbClr val="FAFAFA"/>
                </a:solidFill>
                <a:latin typeface="Gill Sans MT"/>
                <a:ea typeface="+mj-ea"/>
                <a:cs typeface="Gill Sans MT"/>
              </a:defRPr>
            </a:lvl1pPr>
          </a:lstStyle>
          <a:p>
            <a:r>
              <a:rPr lang="en-US" altLang="zh-CN" kern="0" dirty="0"/>
              <a:t>Workflow</a:t>
            </a:r>
            <a:endParaRPr lang="en-US" kern="0" dirty="0"/>
          </a:p>
        </p:txBody>
      </p:sp>
      <p:sp>
        <p:nvSpPr>
          <p:cNvPr id="2" name="TextBox 1">
            <a:extLst>
              <a:ext uri="{FF2B5EF4-FFF2-40B4-BE49-F238E27FC236}">
                <a16:creationId xmlns:a16="http://schemas.microsoft.com/office/drawing/2014/main" id="{8D92C681-2B7C-9C7D-E382-09DD0A63C876}"/>
              </a:ext>
            </a:extLst>
          </p:cNvPr>
          <p:cNvSpPr txBox="1"/>
          <p:nvPr/>
        </p:nvSpPr>
        <p:spPr>
          <a:xfrm>
            <a:off x="228600" y="680224"/>
            <a:ext cx="4057650" cy="2015936"/>
          </a:xfrm>
          <a:prstGeom prst="rect">
            <a:avLst/>
          </a:prstGeom>
          <a:noFill/>
        </p:spPr>
        <p:txBody>
          <a:bodyPr wrap="square" rtlCol="0">
            <a:spAutoFit/>
          </a:bodyPr>
          <a:lstStyle/>
          <a:p>
            <a:r>
              <a:rPr lang="en-US" altLang="zh-CN" sz="850" b="1" dirty="0">
                <a:solidFill>
                  <a:srgbClr val="C00000"/>
                </a:solidFill>
                <a:latin typeface="Source Sans Pro" panose="020B0503030403020204" pitchFamily="34" charset="0"/>
              </a:rPr>
              <a:t>3.</a:t>
            </a:r>
            <a:r>
              <a:rPr lang="zh-CN" altLang="en-US" sz="850" b="1" dirty="0">
                <a:solidFill>
                  <a:srgbClr val="C00000"/>
                </a:solidFill>
                <a:latin typeface="Source Sans Pro" panose="020B0503030403020204" pitchFamily="34" charset="0"/>
              </a:rPr>
              <a:t>       </a:t>
            </a:r>
            <a:r>
              <a:rPr lang="en-US" sz="850" b="1" dirty="0">
                <a:solidFill>
                  <a:srgbClr val="C00000"/>
                </a:solidFill>
                <a:latin typeface="Source Sans Pro" panose="020B0503030403020204" pitchFamily="34" charset="0"/>
              </a:rPr>
              <a:t>Organizing and Transferring files</a:t>
            </a:r>
          </a:p>
          <a:p>
            <a:r>
              <a:rPr lang="zh-CN" altLang="en-US" sz="850" dirty="0">
                <a:solidFill>
                  <a:schemeClr val="tx1">
                    <a:lumMod val="95000"/>
                    <a:lumOff val="5000"/>
                  </a:schemeClr>
                </a:solidFill>
                <a:latin typeface="Source Sans Pro" panose="020B0503030403020204" pitchFamily="34" charset="0"/>
              </a:rPr>
              <a:t> </a:t>
            </a:r>
            <a:endParaRPr lang="en-US" altLang="zh-CN" sz="850" dirty="0">
              <a:solidFill>
                <a:schemeClr val="tx1">
                  <a:lumMod val="95000"/>
                  <a:lumOff val="5000"/>
                </a:schemeClr>
              </a:solidFill>
              <a:latin typeface="Source Sans Pro" panose="020B0503030403020204" pitchFamily="34" charset="0"/>
            </a:endParaRPr>
          </a:p>
          <a:p>
            <a:r>
              <a:rPr lang="en-US" altLang="zh-CN" sz="800" b="1" dirty="0">
                <a:effectLst/>
                <a:latin typeface="LMRoman10"/>
              </a:rPr>
              <a:t>Transferring</a:t>
            </a:r>
            <a:r>
              <a:rPr lang="en-US" sz="800" b="1" dirty="0">
                <a:effectLst/>
                <a:latin typeface="LMRoman10"/>
              </a:rPr>
              <a:t> files</a:t>
            </a:r>
            <a:r>
              <a:rPr lang="en-US" sz="800" dirty="0">
                <a:effectLst/>
                <a:latin typeface="LMRoman10"/>
              </a:rPr>
              <a:t>:</a:t>
            </a:r>
          </a:p>
          <a:p>
            <a:endParaRPr lang="en-US" sz="850" dirty="0">
              <a:solidFill>
                <a:schemeClr val="tx1">
                  <a:lumMod val="95000"/>
                  <a:lumOff val="5000"/>
                </a:schemeClr>
              </a:solidFill>
              <a:latin typeface="Source Sans Pro" panose="020B0503030403020204" pitchFamily="34" charset="0"/>
            </a:endParaRPr>
          </a:p>
          <a:p>
            <a:pPr marL="171450" indent="-171450">
              <a:buFont typeface="Arial" panose="020B0604020202020204" pitchFamily="34" charset="0"/>
              <a:buChar char="•"/>
            </a:pPr>
            <a:r>
              <a:rPr lang="en-US" sz="800" b="1" dirty="0">
                <a:effectLst/>
                <a:latin typeface="LMRoman10"/>
              </a:rPr>
              <a:t>Between local machine and discovery</a:t>
            </a:r>
            <a:r>
              <a:rPr lang="zh-CN" altLang="en-US" sz="800" b="1" dirty="0">
                <a:effectLst/>
                <a:latin typeface="LMRoman10"/>
              </a:rPr>
              <a:t> </a:t>
            </a:r>
            <a:r>
              <a:rPr lang="en-US" altLang="zh-CN" sz="800" b="1" dirty="0">
                <a:effectLst/>
                <a:latin typeface="LMRoman10"/>
              </a:rPr>
              <a:t>-</a:t>
            </a:r>
            <a:r>
              <a:rPr lang="zh-CN" altLang="en-US" sz="800" b="1" dirty="0">
                <a:effectLst/>
                <a:latin typeface="LMRoman10"/>
              </a:rPr>
              <a:t> </a:t>
            </a:r>
            <a:r>
              <a:rPr lang="en-US" altLang="zh-CN" sz="700" dirty="0">
                <a:latin typeface="LMRoman10"/>
              </a:rPr>
              <a:t>us</a:t>
            </a:r>
            <a:r>
              <a:rPr lang="en-US" sz="700" dirty="0">
                <a:effectLst/>
                <a:latin typeface="LMRoman10"/>
              </a:rPr>
              <a:t>ing commands sftp, </a:t>
            </a:r>
            <a:r>
              <a:rPr lang="en-US" sz="700" dirty="0" err="1">
                <a:effectLst/>
                <a:latin typeface="LMRoman10"/>
              </a:rPr>
              <a:t>scp</a:t>
            </a:r>
            <a:r>
              <a:rPr lang="en-US" sz="700" dirty="0">
                <a:effectLst/>
                <a:latin typeface="LMRoman10"/>
              </a:rPr>
              <a:t>, or </a:t>
            </a:r>
            <a:r>
              <a:rPr lang="en-US" sz="700" dirty="0" err="1">
                <a:effectLst/>
                <a:latin typeface="LMRoman10"/>
              </a:rPr>
              <a:t>rsync</a:t>
            </a:r>
            <a:r>
              <a:rPr lang="en-US" sz="700" dirty="0">
                <a:effectLst/>
                <a:latin typeface="LMRoman10"/>
              </a:rPr>
              <a:t> as well as GUI apps</a:t>
            </a:r>
            <a:r>
              <a:rPr lang="zh-CN" altLang="en-US" sz="700" dirty="0">
                <a:effectLst/>
                <a:latin typeface="LMRoman10"/>
              </a:rPr>
              <a:t> </a:t>
            </a:r>
            <a:r>
              <a:rPr lang="en-US" sz="700" dirty="0">
                <a:effectLst/>
                <a:latin typeface="LMRoman10"/>
              </a:rPr>
              <a:t>like </a:t>
            </a:r>
            <a:r>
              <a:rPr lang="en-US" sz="700" dirty="0" err="1">
                <a:effectLst/>
                <a:latin typeface="LMRoman10"/>
              </a:rPr>
              <a:t>Cyberduck</a:t>
            </a:r>
            <a:r>
              <a:rPr lang="en-US" sz="700" dirty="0">
                <a:effectLst/>
                <a:latin typeface="LMRoman10"/>
              </a:rPr>
              <a:t> or FileZilla. For example</a:t>
            </a:r>
            <a:r>
              <a:rPr lang="en-US" altLang="zh-CN" sz="700" dirty="0">
                <a:effectLst/>
                <a:latin typeface="LMRoman10"/>
              </a:rPr>
              <a:t>:</a:t>
            </a:r>
          </a:p>
          <a:p>
            <a:pPr marL="171450" indent="-171450">
              <a:buFont typeface="Arial" panose="020B0604020202020204" pitchFamily="34" charset="0"/>
              <a:buChar char="•"/>
            </a:pPr>
            <a:endParaRPr lang="en-US" altLang="zh-CN" sz="700" dirty="0">
              <a:latin typeface="LMRoman10"/>
            </a:endParaRPr>
          </a:p>
          <a:p>
            <a:r>
              <a:rPr lang="en-US" altLang="zh-CN" sz="700" dirty="0">
                <a:latin typeface="LMRoman10"/>
              </a:rPr>
              <a:t>S</a:t>
            </a:r>
            <a:r>
              <a:rPr lang="en-US" sz="700" dirty="0">
                <a:effectLst/>
                <a:latin typeface="LMRoman10"/>
              </a:rPr>
              <a:t>end</a:t>
            </a:r>
            <a:r>
              <a:rPr lang="en-US" altLang="zh-CN" sz="700" dirty="0">
                <a:effectLst/>
                <a:latin typeface="LMRoman10"/>
              </a:rPr>
              <a:t>ing</a:t>
            </a:r>
            <a:r>
              <a:rPr lang="en-US" sz="700" dirty="0">
                <a:effectLst/>
                <a:latin typeface="LMRoman10"/>
              </a:rPr>
              <a:t> local to remote: </a:t>
            </a:r>
          </a:p>
          <a:p>
            <a:r>
              <a:rPr lang="en-US" sz="700" dirty="0" err="1">
                <a:solidFill>
                  <a:schemeClr val="accent5">
                    <a:lumMod val="75000"/>
                  </a:schemeClr>
                </a:solidFill>
                <a:effectLst/>
                <a:latin typeface="LMMono10"/>
              </a:rPr>
              <a:t>scp</a:t>
            </a:r>
            <a:r>
              <a:rPr lang="en-US" sz="700" dirty="0">
                <a:solidFill>
                  <a:schemeClr val="accent5">
                    <a:lumMod val="75000"/>
                  </a:schemeClr>
                </a:solidFill>
                <a:effectLst/>
                <a:latin typeface="LMMono10"/>
              </a:rPr>
              <a:t> /</a:t>
            </a:r>
            <a:r>
              <a:rPr lang="en-US" sz="700" dirty="0" err="1">
                <a:solidFill>
                  <a:schemeClr val="accent5">
                    <a:lumMod val="75000"/>
                  </a:schemeClr>
                </a:solidFill>
                <a:effectLst/>
                <a:latin typeface="LMMono10"/>
              </a:rPr>
              <a:t>local_path_send_from</a:t>
            </a:r>
            <a:r>
              <a:rPr lang="en-US" sz="700" dirty="0">
                <a:solidFill>
                  <a:schemeClr val="accent5">
                    <a:lumMod val="75000"/>
                  </a:schemeClr>
                </a:solidFill>
                <a:effectLst/>
                <a:latin typeface="LMMono10"/>
              </a:rPr>
              <a:t> </a:t>
            </a:r>
            <a:r>
              <a:rPr lang="en-US" altLang="zh-CN" sz="700" dirty="0">
                <a:solidFill>
                  <a:schemeClr val="accent5">
                    <a:lumMod val="75000"/>
                  </a:schemeClr>
                </a:solidFill>
                <a:effectLst/>
                <a:latin typeface="LMMono10"/>
              </a:rPr>
              <a:t>&lt;</a:t>
            </a:r>
            <a:r>
              <a:rPr lang="en-US" sz="700" dirty="0">
                <a:solidFill>
                  <a:schemeClr val="accent5">
                    <a:lumMod val="75000"/>
                  </a:schemeClr>
                </a:solidFill>
                <a:effectLst/>
                <a:latin typeface="LMMono10"/>
              </a:rPr>
              <a:t>username</a:t>
            </a:r>
            <a:r>
              <a:rPr lang="en-US" altLang="zh-CN" sz="700" dirty="0">
                <a:solidFill>
                  <a:schemeClr val="accent5">
                    <a:lumMod val="75000"/>
                  </a:schemeClr>
                </a:solidFill>
                <a:effectLst/>
                <a:latin typeface="LMMono10"/>
              </a:rPr>
              <a:t>&gt;</a:t>
            </a:r>
            <a:r>
              <a:rPr lang="en-US" sz="700" dirty="0">
                <a:solidFill>
                  <a:schemeClr val="accent5">
                    <a:lumMod val="75000"/>
                  </a:schemeClr>
                </a:solidFill>
                <a:effectLst/>
                <a:latin typeface="LMMono10"/>
              </a:rPr>
              <a:t>@</a:t>
            </a:r>
            <a:r>
              <a:rPr lang="en-US" sz="700" dirty="0" err="1">
                <a:solidFill>
                  <a:schemeClr val="accent5">
                    <a:lumMod val="75000"/>
                  </a:schemeClr>
                </a:solidFill>
                <a:effectLst/>
                <a:latin typeface="LMMono10"/>
              </a:rPr>
              <a:t>discovery.usc.edu</a:t>
            </a:r>
            <a:r>
              <a:rPr lang="en-US" sz="700" dirty="0">
                <a:solidFill>
                  <a:schemeClr val="accent5">
                    <a:lumMod val="75000"/>
                  </a:schemeClr>
                </a:solidFill>
                <a:effectLst/>
                <a:latin typeface="LMMono10"/>
              </a:rPr>
              <a:t>:/</a:t>
            </a:r>
            <a:r>
              <a:rPr lang="en-US" sz="700" dirty="0" err="1">
                <a:solidFill>
                  <a:schemeClr val="accent5">
                    <a:lumMod val="75000"/>
                  </a:schemeClr>
                </a:solidFill>
                <a:effectLst/>
                <a:latin typeface="LMMono10"/>
              </a:rPr>
              <a:t>remote_path_save_to</a:t>
            </a:r>
            <a:r>
              <a:rPr lang="en-US" sz="700" dirty="0">
                <a:solidFill>
                  <a:schemeClr val="accent5">
                    <a:lumMod val="75000"/>
                  </a:schemeClr>
                </a:solidFill>
                <a:effectLst/>
                <a:latin typeface="LMMono10"/>
              </a:rPr>
              <a:t> </a:t>
            </a:r>
          </a:p>
          <a:p>
            <a:r>
              <a:rPr lang="en-US" altLang="zh-CN" sz="700" dirty="0">
                <a:latin typeface="LMRoman10"/>
              </a:rPr>
              <a:t>D</a:t>
            </a:r>
            <a:r>
              <a:rPr lang="en-US" sz="700" dirty="0">
                <a:effectLst/>
                <a:latin typeface="LMRoman10"/>
              </a:rPr>
              <a:t>ownload</a:t>
            </a:r>
            <a:r>
              <a:rPr lang="en-US" altLang="zh-CN" sz="700" dirty="0">
                <a:effectLst/>
                <a:latin typeface="LMRoman10"/>
              </a:rPr>
              <a:t>ing</a:t>
            </a:r>
            <a:r>
              <a:rPr lang="en-US" sz="700" dirty="0">
                <a:effectLst/>
                <a:latin typeface="LMRoman10"/>
              </a:rPr>
              <a:t> remote to local: </a:t>
            </a:r>
          </a:p>
          <a:p>
            <a:r>
              <a:rPr lang="en-US" sz="700" dirty="0" err="1">
                <a:solidFill>
                  <a:schemeClr val="accent5">
                    <a:lumMod val="75000"/>
                  </a:schemeClr>
                </a:solidFill>
                <a:effectLst/>
                <a:latin typeface="LMMono10"/>
              </a:rPr>
              <a:t>scp</a:t>
            </a:r>
            <a:r>
              <a:rPr lang="en-US" sz="700" dirty="0">
                <a:solidFill>
                  <a:schemeClr val="accent5">
                    <a:lumMod val="75000"/>
                  </a:schemeClr>
                </a:solidFill>
                <a:effectLst/>
                <a:latin typeface="LMMono10"/>
              </a:rPr>
              <a:t> </a:t>
            </a:r>
            <a:r>
              <a:rPr lang="en-US" altLang="zh-CN" sz="700" dirty="0">
                <a:solidFill>
                  <a:schemeClr val="accent5">
                    <a:lumMod val="75000"/>
                  </a:schemeClr>
                </a:solidFill>
                <a:effectLst/>
                <a:latin typeface="LMMono10"/>
              </a:rPr>
              <a:t>&lt;</a:t>
            </a:r>
            <a:r>
              <a:rPr lang="en-US" sz="700" dirty="0">
                <a:solidFill>
                  <a:schemeClr val="accent5">
                    <a:lumMod val="75000"/>
                  </a:schemeClr>
                </a:solidFill>
                <a:effectLst/>
                <a:latin typeface="LMMono10"/>
              </a:rPr>
              <a:t>username</a:t>
            </a:r>
            <a:r>
              <a:rPr lang="en-US" altLang="zh-CN" sz="700" dirty="0">
                <a:solidFill>
                  <a:schemeClr val="accent5">
                    <a:lumMod val="75000"/>
                  </a:schemeClr>
                </a:solidFill>
                <a:effectLst/>
                <a:latin typeface="LMMono10"/>
              </a:rPr>
              <a:t>&gt;</a:t>
            </a:r>
            <a:r>
              <a:rPr lang="en-US" sz="700" dirty="0">
                <a:solidFill>
                  <a:schemeClr val="accent5">
                    <a:lumMod val="75000"/>
                  </a:schemeClr>
                </a:solidFill>
                <a:effectLst/>
                <a:latin typeface="LMMono10"/>
              </a:rPr>
              <a:t>@</a:t>
            </a:r>
            <a:r>
              <a:rPr lang="en-US" sz="700" dirty="0" err="1">
                <a:solidFill>
                  <a:schemeClr val="accent5">
                    <a:lumMod val="75000"/>
                  </a:schemeClr>
                </a:solidFill>
                <a:effectLst/>
                <a:latin typeface="LMMono10"/>
              </a:rPr>
              <a:t>discovery.usc.edu</a:t>
            </a:r>
            <a:r>
              <a:rPr lang="en-US" sz="700" dirty="0">
                <a:solidFill>
                  <a:schemeClr val="accent5">
                    <a:lumMod val="75000"/>
                  </a:schemeClr>
                </a:solidFill>
                <a:effectLst/>
                <a:latin typeface="LMMono10"/>
              </a:rPr>
              <a:t>:/</a:t>
            </a:r>
            <a:r>
              <a:rPr lang="en-US" sz="700" dirty="0" err="1">
                <a:solidFill>
                  <a:schemeClr val="accent5">
                    <a:lumMod val="75000"/>
                  </a:schemeClr>
                </a:solidFill>
                <a:effectLst/>
                <a:latin typeface="LMMono10"/>
              </a:rPr>
              <a:t>remote_path_save_to</a:t>
            </a:r>
            <a:r>
              <a:rPr lang="en-US" sz="700" dirty="0">
                <a:solidFill>
                  <a:schemeClr val="accent5">
                    <a:lumMod val="75000"/>
                  </a:schemeClr>
                </a:solidFill>
                <a:effectLst/>
                <a:latin typeface="LMMono10"/>
              </a:rPr>
              <a:t> /</a:t>
            </a:r>
            <a:r>
              <a:rPr lang="en-US" sz="700" dirty="0" err="1">
                <a:solidFill>
                  <a:schemeClr val="accent5">
                    <a:lumMod val="75000"/>
                  </a:schemeClr>
                </a:solidFill>
                <a:effectLst/>
                <a:latin typeface="LMMono10"/>
              </a:rPr>
              <a:t>local_path_send_from</a:t>
            </a:r>
            <a:r>
              <a:rPr lang="en-US" sz="700" dirty="0">
                <a:solidFill>
                  <a:schemeClr val="accent5">
                    <a:lumMod val="75000"/>
                  </a:schemeClr>
                </a:solidFill>
                <a:effectLst/>
                <a:latin typeface="LMMono10"/>
              </a:rPr>
              <a:t> </a:t>
            </a:r>
            <a:endParaRPr lang="en-US" sz="700" dirty="0">
              <a:solidFill>
                <a:schemeClr val="accent5">
                  <a:lumMod val="75000"/>
                </a:schemeClr>
              </a:solidFill>
              <a:effectLst/>
            </a:endParaRPr>
          </a:p>
          <a:p>
            <a:endParaRPr lang="en-US" b="1" dirty="0">
              <a:solidFill>
                <a:schemeClr val="tx1">
                  <a:lumMod val="95000"/>
                  <a:lumOff val="5000"/>
                </a:schemeClr>
              </a:solidFill>
              <a:latin typeface="LMRoman10"/>
            </a:endParaRPr>
          </a:p>
          <a:p>
            <a:pPr marL="171450" indent="-171450">
              <a:buFont typeface="Arial" panose="020B0604020202020204" pitchFamily="34" charset="0"/>
              <a:buChar char="•"/>
            </a:pPr>
            <a:r>
              <a:rPr lang="en-US" sz="800" b="1" dirty="0">
                <a:effectLst/>
                <a:latin typeface="LMRoman10"/>
              </a:rPr>
              <a:t>Between internet and discovery </a:t>
            </a:r>
            <a:r>
              <a:rPr lang="en-US" altLang="zh-CN" sz="800" b="1" dirty="0">
                <a:effectLst/>
                <a:latin typeface="LMRoman10"/>
              </a:rPr>
              <a:t>-</a:t>
            </a:r>
            <a:r>
              <a:rPr lang="zh-CN" altLang="en-US" sz="800" b="1" dirty="0">
                <a:effectLst/>
                <a:latin typeface="LMRoman10"/>
              </a:rPr>
              <a:t> </a:t>
            </a:r>
            <a:r>
              <a:rPr lang="en-US" altLang="zh-CN" sz="700" dirty="0">
                <a:latin typeface="LMRoman10"/>
              </a:rPr>
              <a:t>us</a:t>
            </a:r>
            <a:r>
              <a:rPr lang="en-US" sz="700" dirty="0">
                <a:latin typeface="LMRoman10"/>
              </a:rPr>
              <a:t>ing commands like </a:t>
            </a:r>
            <a:r>
              <a:rPr lang="en-US" sz="700" dirty="0" err="1">
                <a:latin typeface="LMRoman10"/>
              </a:rPr>
              <a:t>wget</a:t>
            </a:r>
            <a:r>
              <a:rPr lang="en-US" sz="700" dirty="0">
                <a:latin typeface="LMRoman10"/>
              </a:rPr>
              <a:t>, curl, or aria2c or, for Git repositories, the </a:t>
            </a:r>
            <a:r>
              <a:rPr lang="en-US" altLang="zh-CN" sz="700" dirty="0">
                <a:latin typeface="LMRoman10"/>
              </a:rPr>
              <a:t>different</a:t>
            </a:r>
            <a:r>
              <a:rPr lang="zh-CN" altLang="en-US" sz="700" dirty="0">
                <a:latin typeface="LMRoman10"/>
              </a:rPr>
              <a:t> </a:t>
            </a:r>
            <a:r>
              <a:rPr lang="en-US" sz="700" dirty="0">
                <a:latin typeface="LMRoman10"/>
              </a:rPr>
              <a:t>git commands</a:t>
            </a:r>
            <a:r>
              <a:rPr lang="en-US" altLang="zh-CN" sz="700" dirty="0">
                <a:latin typeface="LMRoman10"/>
              </a:rPr>
              <a:t>.</a:t>
            </a:r>
            <a:r>
              <a:rPr lang="zh-CN" altLang="en-US" sz="700" dirty="0">
                <a:latin typeface="LMRoman10"/>
              </a:rPr>
              <a:t> </a:t>
            </a:r>
            <a:endParaRPr lang="en-US" sz="700" dirty="0">
              <a:latin typeface="LMRoman10"/>
            </a:endParaRPr>
          </a:p>
          <a:p>
            <a:endParaRPr lang="en-US" sz="850" dirty="0">
              <a:solidFill>
                <a:schemeClr val="tx1">
                  <a:lumMod val="95000"/>
                  <a:lumOff val="5000"/>
                </a:schemeClr>
              </a:solidFill>
              <a:latin typeface="Source Sans Pro" panose="020B0503030403020204" pitchFamily="34" charset="0"/>
            </a:endParaRPr>
          </a:p>
        </p:txBody>
      </p:sp>
    </p:spTree>
    <p:extLst>
      <p:ext uri="{BB962C8B-B14F-4D97-AF65-F5344CB8AC3E}">
        <p14:creationId xmlns:p14="http://schemas.microsoft.com/office/powerpoint/2010/main" val="21958467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BF63A11-FC07-6620-9C34-84A5E7749D2A}"/>
              </a:ext>
            </a:extLst>
          </p:cNvPr>
          <p:cNvSpPr txBox="1">
            <a:spLocks/>
          </p:cNvSpPr>
          <p:nvPr/>
        </p:nvSpPr>
        <p:spPr>
          <a:xfrm>
            <a:off x="110889" y="64579"/>
            <a:ext cx="4388320" cy="184666"/>
          </a:xfrm>
          <a:prstGeom prst="rect">
            <a:avLst/>
          </a:prstGeom>
        </p:spPr>
        <p:txBody>
          <a:bodyPr wrap="square" lIns="0" tIns="0" rIns="0" bIns="0">
            <a:spAutoFit/>
          </a:bodyPr>
          <a:lstStyle>
            <a:lvl1pPr>
              <a:defRPr sz="1200" b="1" i="0">
                <a:solidFill>
                  <a:srgbClr val="FAFAFA"/>
                </a:solidFill>
                <a:latin typeface="Gill Sans MT"/>
                <a:ea typeface="+mj-ea"/>
                <a:cs typeface="Gill Sans MT"/>
              </a:defRPr>
            </a:lvl1pPr>
          </a:lstStyle>
          <a:p>
            <a:r>
              <a:rPr lang="en-US" altLang="zh-CN" kern="0" dirty="0"/>
              <a:t>Workflow</a:t>
            </a:r>
            <a:endParaRPr lang="en-US" kern="0" dirty="0"/>
          </a:p>
        </p:txBody>
      </p:sp>
      <p:sp>
        <p:nvSpPr>
          <p:cNvPr id="2" name="TextBox 1">
            <a:extLst>
              <a:ext uri="{FF2B5EF4-FFF2-40B4-BE49-F238E27FC236}">
                <a16:creationId xmlns:a16="http://schemas.microsoft.com/office/drawing/2014/main" id="{8D92C681-2B7C-9C7D-E382-09DD0A63C876}"/>
              </a:ext>
            </a:extLst>
          </p:cNvPr>
          <p:cNvSpPr txBox="1"/>
          <p:nvPr/>
        </p:nvSpPr>
        <p:spPr>
          <a:xfrm>
            <a:off x="228600" y="680224"/>
            <a:ext cx="4057650" cy="931024"/>
          </a:xfrm>
          <a:prstGeom prst="rect">
            <a:avLst/>
          </a:prstGeom>
          <a:noFill/>
        </p:spPr>
        <p:txBody>
          <a:bodyPr wrap="square" rtlCol="0">
            <a:spAutoFit/>
          </a:bodyPr>
          <a:lstStyle/>
          <a:p>
            <a:r>
              <a:rPr lang="en-US" altLang="zh-CN" sz="850" b="1" dirty="0">
                <a:solidFill>
                  <a:srgbClr val="C00000"/>
                </a:solidFill>
                <a:latin typeface="Source Sans Pro" panose="020B0503030403020204" pitchFamily="34" charset="0"/>
              </a:rPr>
              <a:t>3.</a:t>
            </a:r>
            <a:r>
              <a:rPr lang="zh-CN" altLang="en-US" sz="850" b="1" dirty="0">
                <a:solidFill>
                  <a:srgbClr val="C00000"/>
                </a:solidFill>
                <a:latin typeface="Source Sans Pro" panose="020B0503030403020204" pitchFamily="34" charset="0"/>
              </a:rPr>
              <a:t>       </a:t>
            </a:r>
            <a:r>
              <a:rPr lang="en-US" sz="850" b="1" dirty="0">
                <a:solidFill>
                  <a:srgbClr val="C00000"/>
                </a:solidFill>
                <a:latin typeface="Source Sans Pro" panose="020B0503030403020204" pitchFamily="34" charset="0"/>
              </a:rPr>
              <a:t>Organizing and Transferring files</a:t>
            </a:r>
          </a:p>
          <a:p>
            <a:r>
              <a:rPr lang="zh-CN" altLang="en-US" sz="850" dirty="0">
                <a:solidFill>
                  <a:schemeClr val="tx1">
                    <a:lumMod val="95000"/>
                    <a:lumOff val="5000"/>
                  </a:schemeClr>
                </a:solidFill>
                <a:latin typeface="Source Sans Pro" panose="020B0503030403020204" pitchFamily="34" charset="0"/>
              </a:rPr>
              <a:t> </a:t>
            </a:r>
            <a:endParaRPr lang="en-US" altLang="zh-CN" sz="850" dirty="0">
              <a:solidFill>
                <a:schemeClr val="tx1">
                  <a:lumMod val="95000"/>
                  <a:lumOff val="5000"/>
                </a:schemeClr>
              </a:solidFill>
              <a:latin typeface="Source Sans Pro" panose="020B0503030403020204" pitchFamily="34" charset="0"/>
            </a:endParaRPr>
          </a:p>
          <a:p>
            <a:r>
              <a:rPr lang="en-US" sz="800" b="1" dirty="0">
                <a:latin typeface="LMRoman10"/>
              </a:rPr>
              <a:t>Creating or </a:t>
            </a:r>
            <a:r>
              <a:rPr lang="en-US" altLang="zh-CN" sz="800" b="1" dirty="0">
                <a:latin typeface="LMRoman10"/>
              </a:rPr>
              <a:t>e</a:t>
            </a:r>
            <a:r>
              <a:rPr lang="en-US" sz="800" b="1" dirty="0">
                <a:latin typeface="LMRoman10"/>
              </a:rPr>
              <a:t>diting files:</a:t>
            </a:r>
          </a:p>
          <a:p>
            <a:endParaRPr lang="en-US" sz="850" dirty="0">
              <a:solidFill>
                <a:schemeClr val="tx1">
                  <a:lumMod val="95000"/>
                  <a:lumOff val="5000"/>
                </a:schemeClr>
              </a:solidFill>
              <a:latin typeface="Source Sans Pro" panose="020B0503030403020204" pitchFamily="34" charset="0"/>
            </a:endParaRPr>
          </a:p>
          <a:p>
            <a:r>
              <a:rPr lang="en-US" sz="700" dirty="0">
                <a:effectLst/>
                <a:latin typeface="LMRoman10"/>
              </a:rPr>
              <a:t>Can either create and edit files from local machine and transfer it to discovery or edit the files on the server directly. For the later,</a:t>
            </a:r>
            <a:r>
              <a:rPr lang="zh-CN" altLang="en-US" sz="700" dirty="0">
                <a:effectLst/>
                <a:latin typeface="LMRoman10"/>
              </a:rPr>
              <a:t> </a:t>
            </a:r>
            <a:r>
              <a:rPr lang="en-US" altLang="zh-CN" sz="700" dirty="0">
                <a:effectLst/>
                <a:latin typeface="LMRoman10"/>
              </a:rPr>
              <a:t>one</a:t>
            </a:r>
            <a:r>
              <a:rPr lang="en-US" sz="700" dirty="0">
                <a:effectLst/>
                <a:latin typeface="LMRoman10"/>
              </a:rPr>
              <a:t> can use text-editors such as micro, nano, vim, or emacs. (vim cheat sheet </a:t>
            </a:r>
            <a:r>
              <a:rPr lang="en-US" sz="700" dirty="0">
                <a:solidFill>
                  <a:srgbClr val="00339E"/>
                </a:solidFill>
                <a:effectLst/>
                <a:latin typeface="LMMono10"/>
              </a:rPr>
              <a:t>https://</a:t>
            </a:r>
            <a:r>
              <a:rPr lang="en-US" sz="700" dirty="0" err="1">
                <a:solidFill>
                  <a:srgbClr val="00339E"/>
                </a:solidFill>
                <a:effectLst/>
                <a:latin typeface="LMMono10"/>
              </a:rPr>
              <a:t>vim.rtorr.com</a:t>
            </a:r>
            <a:r>
              <a:rPr lang="en-US" sz="700" dirty="0">
                <a:effectLst/>
                <a:latin typeface="LMRoman10"/>
              </a:rPr>
              <a:t>). </a:t>
            </a:r>
            <a:endParaRPr lang="en-US" sz="850" dirty="0">
              <a:solidFill>
                <a:schemeClr val="tx1">
                  <a:lumMod val="95000"/>
                  <a:lumOff val="5000"/>
                </a:schemeClr>
              </a:solidFill>
              <a:latin typeface="Source Sans Pro" panose="020B0503030403020204" pitchFamily="34" charset="0"/>
            </a:endParaRPr>
          </a:p>
        </p:txBody>
      </p:sp>
    </p:spTree>
    <p:extLst>
      <p:ext uri="{BB962C8B-B14F-4D97-AF65-F5344CB8AC3E}">
        <p14:creationId xmlns:p14="http://schemas.microsoft.com/office/powerpoint/2010/main" val="16872174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23373B"/>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23373B"/>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13547</TotalTime>
  <Words>1887</Words>
  <Application>Microsoft Macintosh PowerPoint</Application>
  <PresentationFormat>Custom</PresentationFormat>
  <Paragraphs>245</Paragraphs>
  <Slides>17</Slides>
  <Notes>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-apple-system</vt:lpstr>
      <vt:lpstr>Google Sans</vt:lpstr>
      <vt:lpstr>LMMono10</vt:lpstr>
      <vt:lpstr>LMRoman10</vt:lpstr>
      <vt:lpstr>Söhne</vt:lpstr>
      <vt:lpstr>Arial</vt:lpstr>
      <vt:lpstr>Calibri</vt:lpstr>
      <vt:lpstr>Gill Sans MT</vt:lpstr>
      <vt:lpstr>Source Sans Pro</vt:lpstr>
      <vt:lpstr>Tahoma</vt:lpstr>
      <vt:lpstr>Office Theme</vt:lpstr>
      <vt:lpstr>Tutorial 8 – High Performance Computing, Command Line, and SLURM    </vt:lpstr>
      <vt:lpstr>PowerPoint Presentation</vt:lpstr>
      <vt:lpstr>Advantages of HPC</vt:lpstr>
      <vt:lpstr>Performing HPC with CARC</vt:lpstr>
      <vt:lpstr>Workflow</vt:lpstr>
      <vt:lpstr>PowerPoint Presentation</vt:lpstr>
      <vt:lpstr>PowerPoint Presentation</vt:lpstr>
      <vt:lpstr>PowerPoint Presentation</vt:lpstr>
      <vt:lpstr>PowerPoint Presentation</vt:lpstr>
      <vt:lpstr>PowerPoint Presentation</vt:lpstr>
      <vt:lpstr>PowerPoint Presentation</vt:lpstr>
      <vt:lpstr>Requesting resources</vt:lpstr>
      <vt:lpstr>PowerPoint Presentation</vt:lpstr>
      <vt:lpstr>PowerPoint Presentation</vt:lpstr>
      <vt:lpstr>PowerPoint Presentation</vt:lpstr>
      <vt:lpstr>Template</vt:lpstr>
      <vt:lpstr>References &amp; Recommended reading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Empirical Study of A Fully Online  Approach for Statistical Inference Based on  Stochastic Gradient Descent Solution</dc:title>
  <dc:creator>yanfe</dc:creator>
  <cp:lastModifiedBy>Yanfei Zhou</cp:lastModifiedBy>
  <cp:revision>106</cp:revision>
  <dcterms:created xsi:type="dcterms:W3CDTF">2020-04-27T06:44:11Z</dcterms:created>
  <dcterms:modified xsi:type="dcterms:W3CDTF">2023-08-03T16:30:37Z</dcterms:modified>
</cp:coreProperties>
</file>